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4" r:id="rId1"/>
  </p:sldMasterIdLst>
  <p:notesMasterIdLst>
    <p:notesMasterId r:id="rId17"/>
  </p:notesMasterIdLst>
  <p:sldIdLst>
    <p:sldId id="256" r:id="rId2"/>
    <p:sldId id="277" r:id="rId3"/>
    <p:sldId id="278" r:id="rId4"/>
    <p:sldId id="271" r:id="rId5"/>
    <p:sldId id="275" r:id="rId6"/>
    <p:sldId id="264" r:id="rId7"/>
    <p:sldId id="265" r:id="rId8"/>
    <p:sldId id="266" r:id="rId9"/>
    <p:sldId id="267" r:id="rId10"/>
    <p:sldId id="272" r:id="rId11"/>
    <p:sldId id="273" r:id="rId12"/>
    <p:sldId id="285" r:id="rId13"/>
    <p:sldId id="276" r:id="rId14"/>
    <p:sldId id="274" r:id="rId15"/>
    <p:sldId id="286" r:id="rId16"/>
  </p:sldIdLst>
  <p:sldSz cx="9906000" cy="6858000" type="A4"/>
  <p:notesSz cx="6858000" cy="9144000"/>
  <p:embeddedFontLst>
    <p:embeddedFont>
      <p:font typeface="Meiryo UI" panose="020B0604030504040204" pitchFamily="50" charset="-128"/>
      <p:regular r:id="rId18"/>
      <p:bold r:id="rId19"/>
      <p:italic r:id="rId20"/>
      <p:boldItalic r:id="rId21"/>
    </p:embeddedFont>
    <p:embeddedFont>
      <p:font typeface="Roboto" panose="020B0600070205080204" charset="0"/>
      <p:regular r:id="rId22"/>
      <p:bold r:id="rId23"/>
      <p:italic r:id="rId24"/>
      <p:boldItalic r:id="rId25"/>
    </p:embeddedFont>
    <p:embeddedFont>
      <p:font typeface="Roboto Condensed" panose="020B0600070205080204" charset="0"/>
      <p:regular r:id="rId26"/>
      <p:bold r:id="rId27"/>
      <p:italic r:id="rId28"/>
      <p:boldItalic r:id="rId29"/>
    </p:embeddedFont>
    <p:embeddedFont>
      <p:font typeface="Roboto Medium" panose="020B0600070205080204" charset="0"/>
      <p:regular r:id="rId30"/>
    </p:embeddedFont>
    <p:embeddedFont>
      <p:font typeface="メイリオ" panose="020B0604030504040204" pitchFamily="50" charset="-128"/>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F82D48-C7AC-4557-B803-6118D1D7CCD9}">
  <a:tblStyle styleId="{F4F82D48-C7AC-4557-B803-6118D1D7CCD9}"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008B7F7-1031-4B05-B229-2884EDF7C79B}" styleName="Table_1"/>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643" y="62"/>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global.hitachi.net\GUVPCRootO$\GUJPVP195094152-10511731\MyDocument\&#12510;&#12452;&#12489;&#12461;&#12517;&#12513;&#12531;&#12488;\OSS\OpenChain\Japan%20WG\ML\mlmembergrap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forward val="5"/>
            <c:backward val="5"/>
            <c:dispRSqr val="0"/>
            <c:dispEq val="1"/>
            <c:trendlineLbl>
              <c:layout>
                <c:manualLayout>
                  <c:x val="-0.32152958673871246"/>
                  <c:y val="0.32048220212142908"/>
                </c:manualLayout>
              </c:layout>
              <c:numFmt formatCode="General"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rendlineLbl>
          </c:trendline>
          <c:xVal>
            <c:numRef>
              <c:f>Sheet1!$B$4:$B$14</c:f>
              <c:numCache>
                <c:formatCode>0_);[Red]\(0\)</c:formatCode>
                <c:ptCount val="11"/>
                <c:pt idx="0">
                  <c:v>6</c:v>
                </c:pt>
                <c:pt idx="1">
                  <c:v>7</c:v>
                </c:pt>
                <c:pt idx="2">
                  <c:v>16</c:v>
                </c:pt>
                <c:pt idx="3">
                  <c:v>44</c:v>
                </c:pt>
                <c:pt idx="4">
                  <c:v>51</c:v>
                </c:pt>
                <c:pt idx="5">
                  <c:v>57</c:v>
                </c:pt>
                <c:pt idx="6">
                  <c:v>61</c:v>
                </c:pt>
                <c:pt idx="7">
                  <c:v>65</c:v>
                </c:pt>
                <c:pt idx="8">
                  <c:v>68</c:v>
                </c:pt>
                <c:pt idx="9">
                  <c:v>74</c:v>
                </c:pt>
                <c:pt idx="10">
                  <c:v>78</c:v>
                </c:pt>
              </c:numCache>
            </c:numRef>
          </c:xVal>
          <c:yVal>
            <c:numRef>
              <c:f>Sheet1!$C$4:$C$14</c:f>
              <c:numCache>
                <c:formatCode>General</c:formatCode>
                <c:ptCount val="11"/>
                <c:pt idx="0">
                  <c:v>14</c:v>
                </c:pt>
                <c:pt idx="1">
                  <c:v>22</c:v>
                </c:pt>
                <c:pt idx="2">
                  <c:v>34</c:v>
                </c:pt>
                <c:pt idx="3">
                  <c:v>75</c:v>
                </c:pt>
                <c:pt idx="4">
                  <c:v>90</c:v>
                </c:pt>
                <c:pt idx="5">
                  <c:v>98</c:v>
                </c:pt>
                <c:pt idx="6">
                  <c:v>109</c:v>
                </c:pt>
                <c:pt idx="7">
                  <c:v>129</c:v>
                </c:pt>
                <c:pt idx="8">
                  <c:v>134</c:v>
                </c:pt>
                <c:pt idx="9">
                  <c:v>142</c:v>
                </c:pt>
                <c:pt idx="10">
                  <c:v>154</c:v>
                </c:pt>
              </c:numCache>
            </c:numRef>
          </c:yVal>
          <c:smooth val="0"/>
          <c:extLst>
            <c:ext xmlns:c16="http://schemas.microsoft.com/office/drawing/2014/chart" uri="{C3380CC4-5D6E-409C-BE32-E72D297353CC}">
              <c16:uniqueId val="{00000001-6FDC-4151-B9F4-A1896E651CD2}"/>
            </c:ext>
          </c:extLst>
        </c:ser>
        <c:dLbls>
          <c:showLegendKey val="0"/>
          <c:showVal val="0"/>
          <c:showCatName val="0"/>
          <c:showSerName val="0"/>
          <c:showPercent val="0"/>
          <c:showBubbleSize val="0"/>
        </c:dLbls>
        <c:axId val="594099776"/>
        <c:axId val="594103056"/>
      </c:scatterChart>
      <c:valAx>
        <c:axId val="59409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Weeks (Since Jan. 2018)</a:t>
                </a:r>
                <a:endParaRPr lang="ja-JP"/>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0_);[Red]\(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103056"/>
        <c:crosses val="autoZero"/>
        <c:crossBetween val="midCat"/>
      </c:valAx>
      <c:valAx>
        <c:axId val="594103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Subscribers</a:t>
                </a:r>
                <a:endParaRPr lang="ja-JP"/>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09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200" b="0" i="0" u="none" strike="noStrike" cap="none">
                <a:solidFill>
                  <a:schemeClr val="dk1"/>
                </a:solidFill>
                <a:latin typeface="Roboto"/>
                <a:ea typeface="Roboto"/>
                <a:cs typeface="Roboto"/>
                <a:sym typeface="Roboto"/>
              </a:defRPr>
            </a:lvl2pPr>
            <a:lvl3pPr marL="914400" marR="0" lvl="2" indent="0" algn="l" rtl="0">
              <a:spcBef>
                <a:spcPts val="0"/>
              </a:spcBef>
              <a:buNone/>
              <a:defRPr sz="1200" b="0" i="0" u="none" strike="noStrike" cap="none">
                <a:solidFill>
                  <a:schemeClr val="dk1"/>
                </a:solidFill>
                <a:latin typeface="Roboto"/>
                <a:ea typeface="Roboto"/>
                <a:cs typeface="Roboto"/>
                <a:sym typeface="Roboto"/>
              </a:defRPr>
            </a:lvl3pPr>
            <a:lvl4pPr marL="1371600" marR="0" lvl="3" indent="0" algn="l" rtl="0">
              <a:spcBef>
                <a:spcPts val="0"/>
              </a:spcBef>
              <a:buNone/>
              <a:defRPr sz="1200" b="0" i="0" u="none" strike="noStrike" cap="none">
                <a:solidFill>
                  <a:schemeClr val="dk1"/>
                </a:solidFill>
                <a:latin typeface="Roboto"/>
                <a:ea typeface="Roboto"/>
                <a:cs typeface="Roboto"/>
                <a:sym typeface="Roboto"/>
              </a:defRPr>
            </a:lvl4pPr>
            <a:lvl5pPr marL="1828800" marR="0" lvl="4" indent="0" algn="l" rtl="0">
              <a:spcBef>
                <a:spcPts val="0"/>
              </a:spcBef>
              <a:buNone/>
              <a:defRPr sz="1200" b="0" i="0" u="none" strike="noStrike" cap="none">
                <a:solidFill>
                  <a:schemeClr val="dk1"/>
                </a:solidFill>
                <a:latin typeface="Roboto"/>
                <a:ea typeface="Roboto"/>
                <a:cs typeface="Roboto"/>
                <a:sym typeface="Roboto"/>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740854469"/>
      </p:ext>
    </p:extLst>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50" name="Shape 5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a:t>
            </a:fld>
            <a:endParaRPr lang="en-US" sz="1200" b="0" i="0" u="none" strike="noStrike" cap="none">
              <a:solidFill>
                <a:schemeClr val="dk1"/>
              </a:solidFill>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12</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344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13</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623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14981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14981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6</a:t>
            </a:fld>
            <a:endParaRPr lang="en-US" sz="1200" b="0" i="0" u="none" strike="noStrike" cap="none">
              <a:solidFill>
                <a:schemeClr val="dk1"/>
              </a:solidFill>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7</a:t>
            </a:fld>
            <a:endParaRPr lang="en-US" sz="1200" b="0" i="0" u="none" strike="noStrike" cap="none">
              <a:solidFill>
                <a:schemeClr val="dk1"/>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8</a:t>
            </a:fld>
            <a:endParaRPr lang="en-US" sz="1200" b="0" i="0" u="none" strike="noStrike" cap="none">
              <a:solidFill>
                <a:schemeClr val="dk1"/>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9</a:t>
            </a:fld>
            <a:endParaRPr lang="en-US" sz="1200" b="0" i="0" u="none" strike="noStrike" cap="none">
              <a:solidFill>
                <a:schemeClr val="dk1"/>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10</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285173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465797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742950" y="1371600"/>
            <a:ext cx="8502650" cy="1927224"/>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Roboto"/>
              <a:buNone/>
              <a:defRPr sz="54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742950" y="3505200"/>
            <a:ext cx="6934199" cy="1752600"/>
          </a:xfrm>
          <a:prstGeom prst="rect">
            <a:avLst/>
          </a:prstGeom>
          <a:noFill/>
          <a:ln>
            <a:noFill/>
          </a:ln>
        </p:spPr>
        <p:txBody>
          <a:bodyPr lIns="91425" tIns="91425" rIns="91425" bIns="91425" anchor="t" anchorCtr="0"/>
          <a:lstStyle>
            <a:lvl1pPr marL="0" marR="0" lvl="0" indent="0" algn="l" rtl="0">
              <a:spcBef>
                <a:spcPts val="480"/>
              </a:spcBef>
              <a:buClr>
                <a:schemeClr val="accent1"/>
              </a:buClr>
              <a:buFont typeface="Arial"/>
              <a:buNone/>
              <a:defRPr sz="2400" b="0" i="0" u="none" strike="noStrike" cap="none">
                <a:solidFill>
                  <a:srgbClr val="55556F"/>
                </a:solidFill>
                <a:latin typeface="Roboto"/>
                <a:ea typeface="Roboto"/>
                <a:cs typeface="Roboto"/>
                <a:sym typeface="Roboto"/>
              </a:defRPr>
            </a:lvl1pPr>
            <a:lvl2pPr marL="457200" marR="0" lvl="1" indent="0" algn="ctr" rtl="0">
              <a:spcBef>
                <a:spcPts val="400"/>
              </a:spcBef>
              <a:buClr>
                <a:schemeClr val="accent1"/>
              </a:buClr>
              <a:buFont typeface="Arial"/>
              <a:buNone/>
              <a:defRPr sz="2000" b="0" i="0" u="none" strike="noStrike" cap="none">
                <a:solidFill>
                  <a:srgbClr val="8B8B8D"/>
                </a:solidFill>
                <a:latin typeface="Roboto"/>
                <a:ea typeface="Roboto"/>
                <a:cs typeface="Roboto"/>
                <a:sym typeface="Roboto"/>
              </a:defRPr>
            </a:lvl2pPr>
            <a:lvl3pPr marL="914400" marR="0" lvl="2" indent="0" algn="ctr" rtl="0">
              <a:spcBef>
                <a:spcPts val="360"/>
              </a:spcBef>
              <a:buClr>
                <a:schemeClr val="accent1"/>
              </a:buClr>
              <a:buFont typeface="Arial"/>
              <a:buNone/>
              <a:defRPr sz="1800" b="0" i="0" u="none" strike="noStrike" cap="none">
                <a:solidFill>
                  <a:srgbClr val="8B8B8D"/>
                </a:solidFill>
                <a:latin typeface="Roboto"/>
                <a:ea typeface="Roboto"/>
                <a:cs typeface="Roboto"/>
                <a:sym typeface="Roboto"/>
              </a:defRPr>
            </a:lvl3pPr>
            <a:lvl4pPr marL="1371600" marR="0" lvl="3" indent="0" algn="ctr" rtl="0">
              <a:spcBef>
                <a:spcPts val="320"/>
              </a:spcBef>
              <a:buClr>
                <a:schemeClr val="accent1"/>
              </a:buClr>
              <a:buFont typeface="Arial"/>
              <a:buNone/>
              <a:defRPr sz="1600" b="0" i="0" u="none" strike="noStrike" cap="none">
                <a:solidFill>
                  <a:srgbClr val="8B8B8D"/>
                </a:solidFill>
                <a:latin typeface="Roboto"/>
                <a:ea typeface="Roboto"/>
                <a:cs typeface="Roboto"/>
                <a:sym typeface="Roboto"/>
              </a:defRPr>
            </a:lvl4pPr>
            <a:lvl5pPr marL="1828800" marR="0" lvl="4" indent="0" algn="ctr" rtl="0">
              <a:spcBef>
                <a:spcPts val="280"/>
              </a:spcBef>
              <a:buClr>
                <a:schemeClr val="accent1"/>
              </a:buClr>
              <a:buFont typeface="Arial"/>
              <a:buNone/>
              <a:defRPr sz="1400" b="0" i="0" u="none" strike="noStrike" cap="none">
                <a:solidFill>
                  <a:srgbClr val="8B8B8D"/>
                </a:solidFill>
                <a:latin typeface="Roboto"/>
                <a:ea typeface="Roboto"/>
                <a:cs typeface="Roboto"/>
                <a:sym typeface="Roboto"/>
              </a:defRPr>
            </a:lvl5pPr>
            <a:lvl6pPr marL="2286000" marR="0" lvl="5"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6pPr>
            <a:lvl7pPr marL="2743200" marR="0" lvl="6"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7pPr>
            <a:lvl8pPr marL="3200400" marR="0" lvl="7"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8pPr>
            <a:lvl9pPr marL="3657600" marR="0" lvl="8"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9pPr>
          </a:lstStyle>
          <a:p>
            <a:endParaRPr/>
          </a:p>
        </p:txBody>
      </p:sp>
      <p:cxnSp>
        <p:nvCxnSpPr>
          <p:cNvPr id="19" name="Shape 19"/>
          <p:cNvCxnSpPr/>
          <p:nvPr/>
        </p:nvCxnSpPr>
        <p:spPr>
          <a:xfrm>
            <a:off x="742950" y="3398520"/>
            <a:ext cx="8502650" cy="1587"/>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1432" y="555077"/>
            <a:ext cx="949739" cy="52763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2"/>
        </a:solidFill>
        <a:effectLst/>
      </p:bgPr>
    </p:bg>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782505" y="2362201"/>
            <a:ext cx="8420100" cy="2200275"/>
          </a:xfrm>
          <a:prstGeom prst="rect">
            <a:avLst/>
          </a:prstGeom>
          <a:noFill/>
          <a:ln>
            <a:noFill/>
          </a:ln>
        </p:spPr>
        <p:txBody>
          <a:bodyPr lIns="91425" tIns="91425" rIns="91425" bIns="91425" anchor="b" anchorCtr="0"/>
          <a:lstStyle>
            <a:lvl1pPr marL="0" marR="0" lvl="0" indent="0" algn="l" rtl="0">
              <a:spcBef>
                <a:spcPts val="0"/>
              </a:spcBef>
              <a:buClr>
                <a:schemeClr val="lt2"/>
              </a:buClr>
              <a:buFont typeface="Roboto"/>
              <a:buNone/>
              <a:defRPr sz="3200" b="0" i="0" u="none" strike="noStrike" cap="none">
                <a:solidFill>
                  <a:schemeClr val="lt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4" name="Shape 34"/>
          <p:cNvSpPr txBox="1">
            <a:spLocks noGrp="1"/>
          </p:cNvSpPr>
          <p:nvPr>
            <p:ph type="body" idx="1"/>
          </p:nvPr>
        </p:nvSpPr>
        <p:spPr>
          <a:xfrm>
            <a:off x="782505" y="4626865"/>
            <a:ext cx="8420100" cy="1500187"/>
          </a:xfrm>
          <a:prstGeom prst="rect">
            <a:avLst/>
          </a:prstGeom>
          <a:noFill/>
          <a:ln>
            <a:noFill/>
          </a:ln>
        </p:spPr>
        <p:txBody>
          <a:bodyPr lIns="91425" tIns="91425" rIns="91425" bIns="91425" anchor="t" anchorCtr="0"/>
          <a:lstStyle>
            <a:lvl1pPr marL="0" marR="0" lvl="0" indent="0" algn="l" rtl="0">
              <a:spcBef>
                <a:spcPts val="960"/>
              </a:spcBef>
              <a:buClr>
                <a:schemeClr val="accent1"/>
              </a:buClr>
              <a:buFont typeface="Arial"/>
              <a:buNone/>
              <a:defRPr sz="4800" b="0" i="0" u="none" strike="noStrike" cap="none">
                <a:solidFill>
                  <a:schemeClr val="lt2"/>
                </a:solidFill>
                <a:latin typeface="Roboto Medium"/>
                <a:ea typeface="Roboto Medium"/>
                <a:cs typeface="Roboto Medium"/>
                <a:sym typeface="Roboto Medium"/>
              </a:defRPr>
            </a:lvl1pPr>
            <a:lvl2pPr marL="457200" marR="0" lvl="1" indent="0" algn="l" rtl="0">
              <a:spcBef>
                <a:spcPts val="360"/>
              </a:spcBef>
              <a:buClr>
                <a:schemeClr val="accent1"/>
              </a:buClr>
              <a:buFont typeface="Arial"/>
              <a:buNone/>
              <a:defRPr sz="1800" b="0" i="0" u="none" strike="noStrike" cap="none">
                <a:solidFill>
                  <a:schemeClr val="lt1"/>
                </a:solidFill>
                <a:latin typeface="Roboto"/>
                <a:ea typeface="Roboto"/>
                <a:cs typeface="Roboto"/>
                <a:sym typeface="Roboto"/>
              </a:defRPr>
            </a:lvl2pPr>
            <a:lvl3pPr marL="914400" marR="0" lvl="2" indent="0" algn="l" rtl="0">
              <a:spcBef>
                <a:spcPts val="320"/>
              </a:spcBef>
              <a:buClr>
                <a:schemeClr val="accent1"/>
              </a:buClr>
              <a:buFont typeface="Arial"/>
              <a:buNone/>
              <a:defRPr sz="1600" b="0" i="0" u="none" strike="noStrike" cap="none">
                <a:solidFill>
                  <a:schemeClr val="lt1"/>
                </a:solidFill>
                <a:latin typeface="Roboto"/>
                <a:ea typeface="Roboto"/>
                <a:cs typeface="Roboto"/>
                <a:sym typeface="Roboto"/>
              </a:defRPr>
            </a:lvl3pPr>
            <a:lvl4pPr marL="1371600" marR="0" lvl="3" indent="0" algn="l" rtl="0">
              <a:spcBef>
                <a:spcPts val="280"/>
              </a:spcBef>
              <a:buClr>
                <a:schemeClr val="accent1"/>
              </a:buClr>
              <a:buFont typeface="Arial"/>
              <a:buNone/>
              <a:defRPr sz="1400" b="0" i="0" u="none" strike="noStrike" cap="none">
                <a:solidFill>
                  <a:schemeClr val="lt1"/>
                </a:solidFill>
                <a:latin typeface="Roboto"/>
                <a:ea typeface="Roboto"/>
                <a:cs typeface="Roboto"/>
                <a:sym typeface="Roboto"/>
              </a:defRPr>
            </a:lvl4pPr>
            <a:lvl5pPr marL="1828800" marR="0" lvl="4" indent="0" algn="l" rtl="0">
              <a:spcBef>
                <a:spcPts val="280"/>
              </a:spcBef>
              <a:buClr>
                <a:schemeClr val="accent1"/>
              </a:buClr>
              <a:buFont typeface="Arial"/>
              <a:buNone/>
              <a:defRPr sz="1400" b="0" i="0" u="none" strike="noStrike" cap="none">
                <a:solidFill>
                  <a:schemeClr val="lt1"/>
                </a:solidFill>
                <a:latin typeface="Roboto"/>
                <a:ea typeface="Roboto"/>
                <a:cs typeface="Roboto"/>
                <a:sym typeface="Roboto"/>
              </a:defRPr>
            </a:lvl5pPr>
            <a:lvl6pPr marL="2286000" marR="0" lvl="5" indent="0" algn="l" rtl="0">
              <a:spcBef>
                <a:spcPts val="280"/>
              </a:spcBef>
              <a:buClr>
                <a:schemeClr val="accent1"/>
              </a:buClr>
              <a:buFont typeface="Arial"/>
              <a:buNone/>
              <a:defRPr sz="1400" b="0" i="0" u="none" strike="noStrike" cap="none">
                <a:solidFill>
                  <a:schemeClr val="lt1"/>
                </a:solidFill>
                <a:latin typeface="Arial"/>
                <a:ea typeface="Arial"/>
                <a:cs typeface="Arial"/>
                <a:sym typeface="Arial"/>
              </a:defRPr>
            </a:lvl6pPr>
            <a:lvl7pPr marL="2743200" marR="0" lvl="6" indent="0" algn="l" rtl="0">
              <a:spcBef>
                <a:spcPts val="280"/>
              </a:spcBef>
              <a:buClr>
                <a:schemeClr val="accent1"/>
              </a:buClr>
              <a:buFont typeface="Arial"/>
              <a:buNone/>
              <a:defRPr sz="1400" b="0" i="0" u="none" strike="noStrike" cap="none">
                <a:solidFill>
                  <a:schemeClr val="lt1"/>
                </a:solidFill>
                <a:latin typeface="Arial"/>
                <a:ea typeface="Arial"/>
                <a:cs typeface="Arial"/>
                <a:sym typeface="Arial"/>
              </a:defRPr>
            </a:lvl7pPr>
            <a:lvl8pPr marL="3200400" marR="0" lvl="7" indent="0" algn="l" rtl="0">
              <a:spcBef>
                <a:spcPts val="280"/>
              </a:spcBef>
              <a:buClr>
                <a:schemeClr val="accent1"/>
              </a:buClr>
              <a:buFont typeface="Arial"/>
              <a:buNone/>
              <a:defRPr sz="1400" b="0" i="0" u="none" strike="noStrike" cap="none">
                <a:solidFill>
                  <a:schemeClr val="lt1"/>
                </a:solidFill>
                <a:latin typeface="Arial"/>
                <a:ea typeface="Arial"/>
                <a:cs typeface="Arial"/>
                <a:sym typeface="Arial"/>
              </a:defRPr>
            </a:lvl8pPr>
            <a:lvl9pPr marL="3657600" marR="0" lvl="8" indent="0" algn="l" rtl="0">
              <a:spcBef>
                <a:spcPts val="280"/>
              </a:spcBef>
              <a:buClr>
                <a:schemeClr val="accent1"/>
              </a:buClr>
              <a:buFont typeface="Arial"/>
              <a:buNone/>
              <a:defRPr sz="1400" b="0" i="0" u="none" strike="noStrike" cap="none">
                <a:solidFill>
                  <a:schemeClr val="lt1"/>
                </a:solidFill>
                <a:latin typeface="Arial"/>
                <a:ea typeface="Arial"/>
                <a:cs typeface="Arial"/>
                <a:sym typeface="Arial"/>
              </a:defRPr>
            </a:lvl9pPr>
          </a:lstStyle>
          <a:p>
            <a:endParaRPr/>
          </a:p>
        </p:txBody>
      </p:sp>
      <p:cxnSp>
        <p:nvCxnSpPr>
          <p:cNvPr id="35" name="Shape 35"/>
          <p:cNvCxnSpPr/>
          <p:nvPr/>
        </p:nvCxnSpPr>
        <p:spPr>
          <a:xfrm>
            <a:off x="792479" y="4599433"/>
            <a:ext cx="8502650" cy="1587"/>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20786"/>
            <a:ext cx="9906000" cy="2286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1" name="Shape 11"/>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Shape 13"/>
          <p:cNvSpPr/>
          <p:nvPr/>
        </p:nvSpPr>
        <p:spPr>
          <a:xfrm>
            <a:off x="0" y="1"/>
            <a:ext cx="9906000" cy="36575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4" name="Shape 14"/>
          <p:cNvSpPr txBox="1">
            <a:spLocks noGrp="1"/>
          </p:cNvSpPr>
          <p:nvPr>
            <p:ph type="ftr" idx="11"/>
          </p:nvPr>
        </p:nvSpPr>
        <p:spPr>
          <a:xfrm>
            <a:off x="0" y="18289"/>
            <a:ext cx="9012307" cy="347471"/>
          </a:xfrm>
          <a:prstGeom prst="rect">
            <a:avLst/>
          </a:prstGeom>
          <a:noFill/>
          <a:ln>
            <a:noFill/>
          </a:ln>
        </p:spPr>
        <p:txBody>
          <a:bodyPr lIns="91425" tIns="91425" rIns="91425" bIns="91425" anchor="ctr" anchorCtr="0"/>
          <a:lstStyle>
            <a:lvl1pPr marL="0" marR="0" lvl="0" indent="0" algn="ctr" rtl="0">
              <a:spcBef>
                <a:spcPts val="0"/>
              </a:spcBef>
              <a:buNone/>
              <a:defRPr sz="1050" b="0" i="0" u="none" strike="noStrike" cap="none">
                <a:solidFill>
                  <a:srgbClr val="FFFFFF"/>
                </a:solidFill>
                <a:latin typeface="Roboto Condensed"/>
                <a:ea typeface="Roboto Condensed"/>
                <a:cs typeface="Roboto Condensed"/>
                <a:sym typeface="Roboto Condensed"/>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OpenChain Japan WG / Licensed under CC0 1.0</a:t>
            </a:r>
            <a:endParaRPr/>
          </a:p>
        </p:txBody>
      </p:sp>
      <p:sp>
        <p:nvSpPr>
          <p:cNvPr id="15" name="Shape 15"/>
          <p:cNvSpPr txBox="1">
            <a:spLocks noGrp="1"/>
          </p:cNvSpPr>
          <p:nvPr>
            <p:ph type="sldNum" idx="12"/>
          </p:nvPr>
        </p:nvSpPr>
        <p:spPr>
          <a:xfrm>
            <a:off x="9012307" y="18288"/>
            <a:ext cx="398392" cy="32918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1200" b="0" i="0" u="none" strike="noStrike" cap="none">
                <a:solidFill>
                  <a:srgbClr val="FFFFFF"/>
                </a:solidFill>
                <a:latin typeface="Roboto"/>
                <a:ea typeface="Roboto"/>
                <a:cs typeface="Roboto"/>
                <a:sym typeface="Roboto"/>
              </a:rPr>
              <a:t>‹#›</a:t>
            </a:fld>
            <a:endParaRPr lang="en-US" sz="1200" b="0" i="0" u="none" strike="noStrike" cap="none">
              <a:solidFill>
                <a:srgbClr val="FFFFFF"/>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openchain-japanwg.slack.com/" TargetMode="External"/><Relationship Id="rId4" Type="http://schemas.openxmlformats.org/officeDocument/2006/relationships/hyperlink" Target="https://github.com/OpenChain-Projec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openchainproject.org/spec"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openchainproject.org/conformance" TargetMode="External"/><Relationship Id="rId4" Type="http://schemas.openxmlformats.org/officeDocument/2006/relationships/hyperlink" Target="https://www.openchainproject.org/translation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2" name="サブタイトル 1"/>
          <p:cNvSpPr>
            <a:spLocks noGrp="1"/>
          </p:cNvSpPr>
          <p:nvPr>
            <p:ph type="subTitle" idx="1"/>
          </p:nvPr>
        </p:nvSpPr>
        <p:spPr>
          <a:xfrm>
            <a:off x="742950" y="3505200"/>
            <a:ext cx="8386514" cy="1752600"/>
          </a:xfrm>
        </p:spPr>
        <p:txBody>
          <a:bodyPr/>
          <a:lstStyle/>
          <a:p>
            <a:pPr algn="r"/>
            <a:r>
              <a:rPr kumimoji="1" lang="en-US" altLang="ja-JP" dirty="0">
                <a:latin typeface="+mn-ea"/>
                <a:ea typeface="+mn-ea"/>
              </a:rPr>
              <a:t>2019</a:t>
            </a:r>
            <a:r>
              <a:rPr kumimoji="1" lang="ja-JP" altLang="en-US" dirty="0">
                <a:latin typeface="+mn-ea"/>
                <a:ea typeface="+mn-ea"/>
              </a:rPr>
              <a:t>年</a:t>
            </a:r>
            <a:r>
              <a:rPr kumimoji="1" lang="en-US" altLang="ja-JP" dirty="0">
                <a:latin typeface="+mn-ea"/>
                <a:ea typeface="+mn-ea"/>
              </a:rPr>
              <a:t>7</a:t>
            </a:r>
            <a:r>
              <a:rPr kumimoji="1" lang="ja-JP" altLang="en-US" dirty="0">
                <a:latin typeface="+mn-ea"/>
                <a:ea typeface="+mn-ea"/>
              </a:rPr>
              <a:t>月</a:t>
            </a:r>
            <a:r>
              <a:rPr kumimoji="1" lang="en-US" altLang="ja-JP" dirty="0">
                <a:latin typeface="+mn-ea"/>
                <a:ea typeface="+mn-ea"/>
              </a:rPr>
              <a:t>16</a:t>
            </a:r>
            <a:r>
              <a:rPr kumimoji="1" lang="ja-JP" altLang="en-US" dirty="0">
                <a:latin typeface="+mn-ea"/>
                <a:ea typeface="+mn-ea"/>
              </a:rPr>
              <a:t>日</a:t>
            </a:r>
            <a:endParaRPr kumimoji="1" lang="en-US" altLang="ja-JP" dirty="0">
              <a:latin typeface="+mn-ea"/>
              <a:ea typeface="+mn-ea"/>
            </a:endParaRP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 y="874713"/>
            <a:ext cx="2628900" cy="1460500"/>
          </a:xfrm>
          <a:prstGeom prst="rect">
            <a:avLst/>
          </a:prstGeom>
        </p:spPr>
      </p:pic>
      <p:sp>
        <p:nvSpPr>
          <p:cNvPr id="10" name="Title 1"/>
          <p:cNvSpPr>
            <a:spLocks noGrp="1"/>
          </p:cNvSpPr>
          <p:nvPr>
            <p:ph type="ctrTitle"/>
          </p:nvPr>
        </p:nvSpPr>
        <p:spPr>
          <a:xfrm>
            <a:off x="776536" y="1371601"/>
            <a:ext cx="8575104" cy="1927225"/>
          </a:xfrm>
        </p:spPr>
        <p:txBody>
          <a:bodyPr/>
          <a:lstStyle/>
          <a:p>
            <a:r>
              <a:rPr lang="en-US" sz="4800" dirty="0">
                <a:solidFill>
                  <a:srgbClr val="E56B45"/>
                </a:solidFill>
              </a:rPr>
              <a:t>Japan WG</a:t>
            </a:r>
            <a:endParaRPr lang="en-US" sz="4800" dirty="0">
              <a:solidFill>
                <a:srgbClr val="E56B45"/>
              </a:solidFill>
              <a:latin typeface="+mj-ea"/>
              <a:ea typeface="+mj-ea"/>
            </a:endParaRPr>
          </a:p>
        </p:txBody>
      </p:sp>
      <p:sp>
        <p:nvSpPr>
          <p:cNvPr id="3" name="テキスト ボックス 2">
            <a:extLst>
              <a:ext uri="{FF2B5EF4-FFF2-40B4-BE49-F238E27FC236}">
                <a16:creationId xmlns:a16="http://schemas.microsoft.com/office/drawing/2014/main" id="{50CEDDFB-1409-4A37-BE62-60C08686E4CC}"/>
              </a:ext>
            </a:extLst>
          </p:cNvPr>
          <p:cNvSpPr txBox="1"/>
          <p:nvPr/>
        </p:nvSpPr>
        <p:spPr>
          <a:xfrm>
            <a:off x="5745088" y="6527700"/>
            <a:ext cx="4065537" cy="307777"/>
          </a:xfrm>
          <a:prstGeom prst="rect">
            <a:avLst/>
          </a:prstGeom>
          <a:noFill/>
        </p:spPr>
        <p:txBody>
          <a:bodyPr wrap="none" rtlCol="0">
            <a:spAutoFit/>
          </a:bodyPr>
          <a:lstStyle/>
          <a:p>
            <a:r>
              <a:rPr kumimoji="1" lang="en-US" altLang="ja-JP" dirty="0" err="1"/>
              <a:t>OpenChain</a:t>
            </a:r>
            <a:r>
              <a:rPr kumimoji="1" lang="en-US" altLang="ja-JP" dirty="0"/>
              <a:t> Japan WG / Licensed under CC0 1.0</a:t>
            </a:r>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ctr"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12225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設立</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344488" y="1412776"/>
            <a:ext cx="9433047"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2017</a:t>
            </a:r>
            <a:r>
              <a:rPr lang="ja-JP" altLang="en-US" dirty="0">
                <a:latin typeface="+mn-ea"/>
                <a:ea typeface="+mn-ea"/>
              </a:rPr>
              <a:t>年</a:t>
            </a:r>
            <a:r>
              <a:rPr lang="en-US" altLang="ja-JP" dirty="0">
                <a:latin typeface="+mn-ea"/>
                <a:ea typeface="+mn-ea"/>
              </a:rPr>
              <a:t>8</a:t>
            </a:r>
            <a:r>
              <a:rPr lang="ja-JP" altLang="en-US" dirty="0">
                <a:latin typeface="+mn-ea"/>
                <a:ea typeface="+mn-ea"/>
              </a:rPr>
              <a:t>月以降、トヨタ、日立、ソニーの日本企業が</a:t>
            </a:r>
            <a:r>
              <a:rPr lang="en-US" altLang="ja-JP" dirty="0" err="1">
                <a:latin typeface="+mn-ea"/>
                <a:ea typeface="+mn-ea"/>
              </a:rPr>
              <a:t>OpenChain</a:t>
            </a:r>
            <a:r>
              <a:rPr lang="ja-JP" altLang="en-US" dirty="0">
                <a:latin typeface="+mn-ea"/>
                <a:ea typeface="+mn-ea"/>
              </a:rPr>
              <a:t>に加盟。</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indent="-342900">
              <a:buFont typeface="Wingdings" pitchFamily="2" charset="2"/>
              <a:buChar char="u"/>
            </a:pPr>
            <a:r>
              <a:rPr lang="en-US" altLang="ja-JP" dirty="0" err="1">
                <a:latin typeface="+mn-ea"/>
                <a:ea typeface="+mn-ea"/>
              </a:rPr>
              <a:t>OpenChain</a:t>
            </a:r>
            <a:r>
              <a:rPr lang="ja-JP" altLang="en-US" dirty="0">
                <a:latin typeface="+mn-ea"/>
                <a:ea typeface="+mn-ea"/>
              </a:rPr>
              <a:t>の枠組みを使って面白いことしたいよね。</a:t>
            </a:r>
            <a:endParaRPr lang="en-US" altLang="ja-JP" dirty="0">
              <a:latin typeface="+mj-ea"/>
            </a:endParaRPr>
          </a:p>
          <a:p>
            <a:pPr marL="361950" lvl="0" indent="-161925">
              <a:buFont typeface="Arial" pitchFamily="34" charset="0"/>
              <a:buChar char="•"/>
            </a:pPr>
            <a:r>
              <a:rPr lang="ja-JP" altLang="en-US" dirty="0">
                <a:latin typeface="+mn-ea"/>
                <a:ea typeface="+mn-ea"/>
              </a:rPr>
              <a:t>日本でコンプライアンスの意識を高めよう！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日本からアジアに向かってコンプライアンスの意識を高めよう！</a:t>
            </a:r>
          </a:p>
          <a:p>
            <a:pPr marL="361950" lvl="0" indent="-161925">
              <a:buFont typeface="Arial" pitchFamily="34" charset="0"/>
              <a:buChar char="•"/>
            </a:pPr>
            <a:r>
              <a:rPr lang="ja-JP" altLang="en-US" dirty="0">
                <a:latin typeface="+mn-ea"/>
                <a:ea typeface="+mn-ea"/>
              </a:rPr>
              <a:t>コンプライアンスに対する課題に関して情報交換しよう！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日本語で議論が出来る場を設けよう！</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lvl="0" indent="-342900">
              <a:buFont typeface="Wingdings" pitchFamily="2" charset="2"/>
              <a:buChar char="u"/>
            </a:pPr>
            <a:r>
              <a:rPr lang="ja-JP" altLang="en-US" dirty="0">
                <a:latin typeface="+mn-ea"/>
                <a:ea typeface="+mn-ea"/>
              </a:rPr>
              <a:t>仲間作りが必要だよね！？</a:t>
            </a:r>
            <a:endParaRPr lang="en-US" altLang="ja-JP" dirty="0">
              <a:latin typeface="+mn-ea"/>
              <a:ea typeface="+mn-ea"/>
            </a:endParaRPr>
          </a:p>
          <a:p>
            <a:pPr marL="361950" lvl="0" indent="-161925">
              <a:buFont typeface="Arial" pitchFamily="34" charset="0"/>
              <a:buChar char="•"/>
            </a:pPr>
            <a:r>
              <a:rPr lang="ja-JP" altLang="en-US" dirty="0">
                <a:latin typeface="+mn-ea"/>
                <a:ea typeface="+mn-ea"/>
              </a:rPr>
              <a:t>コミュニティを作ろう！</a:t>
            </a:r>
            <a:endParaRPr lang="en-US" altLang="ja-JP" dirty="0">
              <a:latin typeface="+mn-ea"/>
              <a:ea typeface="+mn-ea"/>
            </a:endParaRPr>
          </a:p>
        </p:txBody>
      </p:sp>
      <p:sp>
        <p:nvSpPr>
          <p:cNvPr id="4" name="正方形/長方形 3"/>
          <p:cNvSpPr/>
          <p:nvPr/>
        </p:nvSpPr>
        <p:spPr>
          <a:xfrm>
            <a:off x="272480" y="5589240"/>
            <a:ext cx="9433048" cy="936104"/>
          </a:xfrm>
          <a:prstGeom prst="rect">
            <a:avLst/>
          </a:prstGeom>
          <a:ln w="28575">
            <a:solidFill>
              <a:srgbClr val="7030A0"/>
            </a:solidFill>
          </a:ln>
        </p:spPr>
        <p:txBody>
          <a:bodyPr wrap="square" anchor="ctr">
            <a:noAutofit/>
          </a:bodyPr>
          <a:lstStyle/>
          <a:p>
            <a:pPr algn="ct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は、日本企業同士の、日本語によるコミュニティです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69326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Japan WG</a:t>
            </a:r>
            <a:r>
              <a:rPr lang="ja-JP" altLang="en-US" sz="4000" b="0" i="0" u="none" strike="noStrike" cap="none" dirty="0">
                <a:solidFill>
                  <a:srgbClr val="D2533C"/>
                </a:solidFill>
                <a:latin typeface="+mj-ea"/>
                <a:ea typeface="+mj-ea"/>
                <a:cs typeface="Roboto"/>
                <a:sym typeface="Roboto"/>
              </a:rPr>
              <a:t> 会合</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sz="2000" dirty="0">
                <a:latin typeface="+mn-ea"/>
                <a:ea typeface="+mn-ea"/>
              </a:rPr>
              <a:t>第</a:t>
            </a:r>
            <a:r>
              <a:rPr lang="en-US" altLang="ja-JP" sz="2000" dirty="0">
                <a:latin typeface="+mn-ea"/>
                <a:ea typeface="+mn-ea"/>
              </a:rPr>
              <a:t>1</a:t>
            </a:r>
            <a:r>
              <a:rPr lang="ja-JP" altLang="en-US" sz="2000" dirty="0">
                <a:latin typeface="+mn-ea"/>
                <a:ea typeface="+mn-ea"/>
              </a:rPr>
              <a:t>回 会合 </a:t>
            </a:r>
            <a:r>
              <a:rPr lang="en-US" altLang="ja-JP" sz="2000" dirty="0">
                <a:latin typeface="+mn-ea"/>
                <a:ea typeface="+mn-ea"/>
              </a:rPr>
              <a:t>2017/12/27 @</a:t>
            </a:r>
            <a:r>
              <a:rPr lang="ja-JP" altLang="en-US" sz="2000" dirty="0">
                <a:latin typeface="+mn-ea"/>
                <a:ea typeface="+mn-ea"/>
              </a:rPr>
              <a:t>ソニー本社 クリエイティブラウンジ</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2</a:t>
            </a:r>
            <a:r>
              <a:rPr lang="ja-JP" altLang="en-US" sz="2000" dirty="0">
                <a:latin typeface="+mn-ea"/>
                <a:ea typeface="+mn-ea"/>
              </a:rPr>
              <a:t>回 会合 </a:t>
            </a:r>
            <a:r>
              <a:rPr lang="en-US" altLang="ja-JP" sz="2000" dirty="0">
                <a:latin typeface="+mn-ea"/>
                <a:ea typeface="+mn-ea"/>
              </a:rPr>
              <a:t>2018/2/22 @</a:t>
            </a:r>
            <a:r>
              <a:rPr lang="ja-JP" altLang="en-US" sz="2000" dirty="0">
                <a:latin typeface="+mn-ea"/>
                <a:ea typeface="+mn-ea"/>
              </a:rPr>
              <a:t>日立 </a:t>
            </a:r>
            <a:r>
              <a:rPr lang="en-US" altLang="ja-JP" sz="2000" dirty="0">
                <a:latin typeface="+mn-ea"/>
                <a:ea typeface="+mn-ea"/>
              </a:rPr>
              <a:t>(</a:t>
            </a:r>
            <a:r>
              <a:rPr lang="ja-JP" altLang="en-US" sz="2000" dirty="0">
                <a:latin typeface="+mn-ea"/>
                <a:ea typeface="+mn-ea"/>
              </a:rPr>
              <a:t>品川オフィス</a:t>
            </a:r>
            <a:r>
              <a:rPr lang="en-US" altLang="ja-JP" sz="2000" dirty="0">
                <a:latin typeface="+mn-ea"/>
                <a:ea typeface="+mn-ea"/>
              </a:rPr>
              <a:t>)</a:t>
            </a:r>
            <a:r>
              <a:rPr lang="ja-JP" altLang="en-US" sz="2000" dirty="0">
                <a:latin typeface="+mn-ea"/>
                <a:ea typeface="+mn-ea"/>
              </a:rPr>
              <a:t> </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3</a:t>
            </a:r>
            <a:r>
              <a:rPr lang="ja-JP" altLang="en-US" sz="2000" dirty="0">
                <a:latin typeface="+mn-ea"/>
                <a:ea typeface="+mn-ea"/>
              </a:rPr>
              <a:t>回 会合 </a:t>
            </a:r>
            <a:r>
              <a:rPr lang="en-US" altLang="ja-JP" sz="2000" dirty="0">
                <a:latin typeface="+mn-ea"/>
                <a:ea typeface="+mn-ea"/>
              </a:rPr>
              <a:t>2018/4/19 @Panasonic (Wonder Lab Osaka)</a:t>
            </a:r>
          </a:p>
          <a:p>
            <a:pPr marL="342900" indent="-342900">
              <a:buFont typeface="Wingdings" pitchFamily="2" charset="2"/>
              <a:buChar char="u"/>
            </a:pPr>
            <a:r>
              <a:rPr lang="en-US" altLang="ja-JP" sz="2000" dirty="0">
                <a:latin typeface="+mn-ea"/>
                <a:ea typeface="+mn-ea"/>
              </a:rPr>
              <a:t>Ad hoc</a:t>
            </a:r>
            <a:r>
              <a:rPr lang="ja-JP" altLang="en-US" sz="2000" dirty="0">
                <a:latin typeface="+mn-ea"/>
                <a:ea typeface="+mn-ea"/>
              </a:rPr>
              <a:t>会合 </a:t>
            </a:r>
            <a:r>
              <a:rPr lang="en-US" altLang="ja-JP" sz="2000" dirty="0">
                <a:latin typeface="+mn-ea"/>
                <a:ea typeface="+mn-ea"/>
              </a:rPr>
              <a:t>2018/6/8</a:t>
            </a:r>
            <a:r>
              <a:rPr lang="en-US" altLang="ja-JP" sz="2000" dirty="0">
                <a:latin typeface="+mn-ea"/>
              </a:rPr>
              <a:t> @</a:t>
            </a:r>
            <a:r>
              <a:rPr lang="ja-JP" altLang="en-US" sz="2000" dirty="0">
                <a:latin typeface="+mn-ea"/>
                <a:ea typeface="+mn-ea"/>
              </a:rPr>
              <a:t>ソニー本社 クリエイティブラウンジ</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4</a:t>
            </a:r>
            <a:r>
              <a:rPr lang="ja-JP" altLang="en-US" sz="2000" dirty="0">
                <a:latin typeface="+mn-ea"/>
                <a:ea typeface="+mn-ea"/>
              </a:rPr>
              <a:t>回 会合 </a:t>
            </a:r>
            <a:r>
              <a:rPr lang="en-US" altLang="ja-JP" sz="2000" dirty="0">
                <a:latin typeface="+mn-ea"/>
                <a:ea typeface="+mn-ea"/>
              </a:rPr>
              <a:t>2018/6/13</a:t>
            </a:r>
            <a:r>
              <a:rPr lang="en-US" altLang="ja-JP" sz="2000" dirty="0">
                <a:latin typeface="+mn-ea"/>
              </a:rPr>
              <a:t> @</a:t>
            </a:r>
            <a:r>
              <a:rPr lang="ja-JP" altLang="en-US" sz="2000" dirty="0">
                <a:latin typeface="+mn-ea"/>
                <a:ea typeface="+mn-ea"/>
              </a:rPr>
              <a:t>トヨタ自動車名古屋オフィス</a:t>
            </a:r>
            <a:endParaRPr lang="en-US" altLang="ja-JP" sz="2000" dirty="0">
              <a:latin typeface="+mn-ea"/>
              <a:ea typeface="+mn-ea"/>
            </a:endParaRPr>
          </a:p>
          <a:p>
            <a:pPr marL="342900" indent="-342900">
              <a:buFont typeface="Wingdings" pitchFamily="2" charset="2"/>
              <a:buChar char="u"/>
            </a:pPr>
            <a:r>
              <a:rPr lang="zh-TW" altLang="en-US" sz="2000" dirty="0">
                <a:latin typeface="ＭＳ Ｐゴシック" panose="020B0600070205080204" pitchFamily="50" charset="-128"/>
                <a:ea typeface="ＭＳ Ｐゴシック" panose="020B0600070205080204" pitchFamily="50" charset="-128"/>
              </a:rPr>
              <a:t>第</a:t>
            </a:r>
            <a:r>
              <a:rPr lang="en-US" altLang="zh-TW" sz="2000" dirty="0">
                <a:latin typeface="ＭＳ Ｐゴシック" panose="020B0600070205080204" pitchFamily="50" charset="-128"/>
                <a:ea typeface="ＭＳ Ｐゴシック" panose="020B0600070205080204" pitchFamily="50" charset="-128"/>
              </a:rPr>
              <a:t>5</a:t>
            </a:r>
            <a:r>
              <a:rPr lang="zh-TW" altLang="en-US" sz="2000" dirty="0">
                <a:latin typeface="ＭＳ Ｐゴシック" panose="020B0600070205080204" pitchFamily="50" charset="-128"/>
                <a:ea typeface="ＭＳ Ｐゴシック" panose="020B0600070205080204" pitchFamily="50" charset="-128"/>
              </a:rPr>
              <a:t>回 会合 </a:t>
            </a:r>
            <a:r>
              <a:rPr lang="en-US" altLang="zh-TW" sz="2000" dirty="0">
                <a:latin typeface="ＭＳ Ｐゴシック" panose="020B0600070205080204" pitchFamily="50" charset="-128"/>
                <a:ea typeface="ＭＳ Ｐゴシック" panose="020B0600070205080204" pitchFamily="50" charset="-128"/>
              </a:rPr>
              <a:t>2018/8/31</a:t>
            </a:r>
            <a:r>
              <a:rPr lang="zh-TW" altLang="en-US" sz="2000" dirty="0">
                <a:latin typeface="ＭＳ Ｐゴシック" panose="020B0600070205080204" pitchFamily="50" charset="-128"/>
                <a:ea typeface="ＭＳ Ｐゴシック" panose="020B0600070205080204" pitchFamily="50" charset="-128"/>
              </a:rPr>
              <a:t>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富士通川崎工場</a:t>
            </a:r>
            <a:endParaRPr lang="ja-JP" altLang="en-US"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6</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2018/10/31</a:t>
            </a:r>
            <a:r>
              <a:rPr lang="zh-TW" altLang="en-US" sz="2000" dirty="0">
                <a:latin typeface="ＭＳ Ｐゴシック" panose="020B0600070205080204" pitchFamily="50" charset="-128"/>
                <a:ea typeface="ＭＳ Ｐゴシック" panose="020B0600070205080204" pitchFamily="50" charset="-128"/>
              </a:rPr>
              <a:t>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東芝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ラゾーナ川崎東芝ビル</a:t>
            </a:r>
            <a:r>
              <a:rPr lang="en-US" altLang="ja-JP" sz="2000" dirty="0">
                <a:latin typeface="ＭＳ Ｐゴシック" panose="020B0600070205080204" pitchFamily="50" charset="-128"/>
                <a:ea typeface="ＭＳ Ｐゴシック" panose="020B0600070205080204" pitchFamily="50" charset="-128"/>
              </a:rPr>
              <a:t>)</a:t>
            </a:r>
          </a:p>
          <a:p>
            <a:pPr marL="342900" indent="-342900">
              <a:buFont typeface="Wingdings" pitchFamily="2" charset="2"/>
              <a:buChar char="u"/>
            </a:pPr>
            <a:r>
              <a:rPr lang="en-US" altLang="ja-JP" sz="2000" dirty="0">
                <a:latin typeface="+mn-ea"/>
              </a:rPr>
              <a:t>Ad hoc</a:t>
            </a:r>
            <a:r>
              <a:rPr lang="ja-JP" altLang="en-US" sz="2000" dirty="0">
                <a:latin typeface="ＭＳ Ｐゴシック" panose="020B0600070205080204" pitchFamily="50" charset="-128"/>
                <a:ea typeface="ＭＳ Ｐゴシック" panose="020B0600070205080204" pitchFamily="50" charset="-128"/>
              </a:rPr>
              <a:t>会合 </a:t>
            </a:r>
            <a:r>
              <a:rPr lang="en-US" altLang="ja-JP" sz="2000" dirty="0">
                <a:latin typeface="ＭＳ Ｐゴシック" panose="020B0600070205080204" pitchFamily="50" charset="-128"/>
                <a:ea typeface="ＭＳ Ｐゴシック" panose="020B0600070205080204" pitchFamily="50" charset="-128"/>
              </a:rPr>
              <a:t>2018/11/20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デンソーテン</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7</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2018/12/5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テュフズードジャパン</a:t>
            </a: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8</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2019/2/28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三菱電機 本社</a:t>
            </a:r>
            <a:endParaRPr lang="en-US" altLang="zh-TW"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9</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2019/4/18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デンソーテン</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en-US" altLang="ja-JP" sz="2000" dirty="0">
                <a:latin typeface="+mn-ea"/>
              </a:rPr>
              <a:t>Ad hoc</a:t>
            </a:r>
            <a:r>
              <a:rPr lang="ja-JP" altLang="en-US" sz="2000" dirty="0">
                <a:latin typeface="ＭＳ Ｐゴシック" panose="020B0600070205080204" pitchFamily="50" charset="-128"/>
                <a:ea typeface="ＭＳ Ｐゴシック" panose="020B0600070205080204" pitchFamily="50" charset="-128"/>
              </a:rPr>
              <a:t>会合 </a:t>
            </a:r>
            <a:r>
              <a:rPr lang="en-US" altLang="ja-JP" sz="2000" dirty="0">
                <a:latin typeface="ＭＳ Ｐゴシック" panose="020B0600070205080204" pitchFamily="50" charset="-128"/>
                <a:ea typeface="ＭＳ Ｐゴシック" panose="020B0600070205080204" pitchFamily="50" charset="-128"/>
              </a:rPr>
              <a:t>2019/6/19 </a:t>
            </a:r>
            <a:r>
              <a:rPr lang="en-US" altLang="ja-JP" sz="2000" dirty="0">
                <a:latin typeface="+mn-ea"/>
              </a:rPr>
              <a:t>@</a:t>
            </a:r>
            <a:r>
              <a:rPr lang="en-US" altLang="ja-JP" sz="2000" dirty="0" err="1">
                <a:latin typeface="ＭＳ Ｐゴシック" panose="020B0600070205080204" pitchFamily="50" charset="-128"/>
                <a:ea typeface="ＭＳ Ｐゴシック" panose="020B0600070205080204" pitchFamily="50" charset="-128"/>
              </a:rPr>
              <a:t>DeNA</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10</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2019/7/16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富士通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蒲田ソリューションスクエア</a:t>
            </a:r>
            <a:r>
              <a:rPr lang="en-US" altLang="ja-JP" sz="2000" dirty="0">
                <a:latin typeface="ＭＳ Ｐゴシック" panose="020B0600070205080204" pitchFamily="50" charset="-128"/>
                <a:ea typeface="ＭＳ Ｐゴシック" panose="020B0600070205080204" pitchFamily="50" charset="-128"/>
              </a:rPr>
              <a:t>)</a:t>
            </a:r>
          </a:p>
        </p:txBody>
      </p:sp>
    </p:spTree>
    <p:extLst>
      <p:ext uri="{BB962C8B-B14F-4D97-AF65-F5344CB8AC3E}">
        <p14:creationId xmlns:p14="http://schemas.microsoft.com/office/powerpoint/2010/main" val="3339046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サブグループ活動 </a:t>
            </a:r>
            <a:r>
              <a:rPr lang="en-US" altLang="ja-JP" dirty="0">
                <a:solidFill>
                  <a:srgbClr val="D2533C"/>
                </a:solidFill>
                <a:latin typeface="+mj-ea"/>
                <a:ea typeface="+mj-ea"/>
              </a:rPr>
              <a:t>/ SWG</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b="1" dirty="0">
                <a:latin typeface="+mn-ea"/>
                <a:ea typeface="+mn-ea"/>
              </a:rPr>
              <a:t>Planning </a:t>
            </a:r>
            <a:r>
              <a:rPr lang="ja-JP" altLang="en-US" b="1" dirty="0">
                <a:latin typeface="+mn-ea"/>
                <a:ea typeface="+mn-ea"/>
              </a:rPr>
              <a:t>サブグループ</a:t>
            </a:r>
          </a:p>
          <a:p>
            <a:pPr marL="54292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en-US" altLang="ja-JP" b="1" dirty="0">
                <a:latin typeface="+mn-ea"/>
                <a:ea typeface="+mn-ea"/>
              </a:rPr>
              <a:t>FAQ </a:t>
            </a:r>
            <a:r>
              <a:rPr lang="ja-JP" altLang="en-US" b="1" dirty="0">
                <a:latin typeface="+mn-ea"/>
                <a:ea typeface="+mn-ea"/>
              </a:rPr>
              <a:t>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サプライチェーン上流向けリーフレット 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役割向け教育資料 サブグループ</a:t>
            </a:r>
            <a:endParaRPr lang="en-US" altLang="ja-JP" b="1" dirty="0">
              <a:latin typeface="+mn-ea"/>
              <a:ea typeface="+mn-ea"/>
            </a:endParaRPr>
          </a:p>
          <a:p>
            <a:pPr marL="536575" lvl="0" indent="-342900">
              <a:buFont typeface="Wingdings" panose="05000000000000000000" pitchFamily="2" charset="2"/>
              <a:buChar char="ü"/>
            </a:pPr>
            <a:endParaRPr lang="en-US" altLang="ja-JP" sz="1050" b="1" dirty="0">
              <a:latin typeface="+mn-ea"/>
              <a:ea typeface="+mn-ea"/>
            </a:endParaRPr>
          </a:p>
          <a:p>
            <a:pPr marL="342900" lvl="0" indent="-342900">
              <a:buFont typeface="Wingdings" pitchFamily="2" charset="2"/>
              <a:buChar char="u"/>
            </a:pPr>
            <a:r>
              <a:rPr lang="ja-JP" altLang="en-US" b="1" dirty="0">
                <a:latin typeface="+mn-ea"/>
                <a:ea typeface="+mn-ea"/>
              </a:rPr>
              <a:t>組織間のライセンス情報授受 サブグループ</a:t>
            </a:r>
            <a:endParaRPr lang="en-US" altLang="ja-JP" b="1" dirty="0">
              <a:latin typeface="+mn-ea"/>
              <a:ea typeface="+mn-ea"/>
            </a:endParaRP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n-ea"/>
                <a:ea typeface="+mn-ea"/>
              </a:rPr>
              <a:t>プロモーション サブグループ</a:t>
            </a: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j-ea"/>
                <a:ea typeface="+mj-ea"/>
              </a:rPr>
              <a:t>ツール サブグループ</a:t>
            </a:r>
            <a:endParaRPr lang="en-US" altLang="ja-JP" b="1" dirty="0">
              <a:latin typeface="+mj-ea"/>
              <a:ea typeface="+mj-ea"/>
            </a:endParaRPr>
          </a:p>
          <a:p>
            <a:pPr marL="0" lvl="0" indent="0">
              <a:buNone/>
            </a:pPr>
            <a:endParaRPr lang="en-US" altLang="ja-JP" sz="2000" b="1" dirty="0">
              <a:latin typeface="+mn-ea"/>
              <a:ea typeface="+mn-ea"/>
            </a:endParaRPr>
          </a:p>
        </p:txBody>
      </p:sp>
    </p:spTree>
    <p:extLst>
      <p:ext uri="{BB962C8B-B14F-4D97-AF65-F5344CB8AC3E}">
        <p14:creationId xmlns:p14="http://schemas.microsoft.com/office/powerpoint/2010/main" val="375978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 </a:t>
            </a:r>
            <a:r>
              <a:rPr lang="en-US" altLang="ja-JP" dirty="0">
                <a:solidFill>
                  <a:srgbClr val="D2533C"/>
                </a:solidFill>
                <a:latin typeface="+mj-ea"/>
                <a:ea typeface="+mj-ea"/>
              </a:rPr>
              <a:t>ML</a:t>
            </a:r>
            <a:endParaRPr lang="en-US" sz="4000" b="0" i="0" u="none" strike="noStrike" cap="none" dirty="0">
              <a:solidFill>
                <a:srgbClr val="D2533C"/>
              </a:solidFill>
              <a:latin typeface="+mj-ea"/>
              <a:ea typeface="+mj-ea"/>
              <a:cs typeface="Roboto"/>
              <a:sym typeface="Roboto"/>
            </a:endParaRPr>
          </a:p>
        </p:txBody>
      </p:sp>
      <p:sp>
        <p:nvSpPr>
          <p:cNvPr id="4" name="テキスト ボックス 3">
            <a:extLst>
              <a:ext uri="{FF2B5EF4-FFF2-40B4-BE49-F238E27FC236}">
                <a16:creationId xmlns:a16="http://schemas.microsoft.com/office/drawing/2014/main" id="{FAD4B602-8B55-4012-86AD-10E087BAEFB6}"/>
              </a:ext>
            </a:extLst>
          </p:cNvPr>
          <p:cNvSpPr txBox="1"/>
          <p:nvPr/>
        </p:nvSpPr>
        <p:spPr>
          <a:xfrm>
            <a:off x="655802" y="5924489"/>
            <a:ext cx="8257637" cy="707886"/>
          </a:xfrm>
          <a:prstGeom prst="rect">
            <a:avLst/>
          </a:prstGeom>
          <a:noFill/>
        </p:spPr>
        <p:txBody>
          <a:bodyPr wrap="square" rtlCol="0">
            <a:spAutoFit/>
          </a:bodyPr>
          <a:lstStyle/>
          <a:p>
            <a:r>
              <a:rPr lang="en-US" altLang="ja-JP" sz="2000" dirty="0">
                <a:hlinkClick r:id="rId3"/>
              </a:rPr>
              <a:t>https://www.openchainproject.org/</a:t>
            </a:r>
            <a:r>
              <a:rPr lang="ja-JP" altLang="en-US" sz="2000" dirty="0"/>
              <a:t> </a:t>
            </a:r>
            <a:endParaRPr lang="en-US" altLang="ja-JP" sz="2000" dirty="0"/>
          </a:p>
          <a:p>
            <a:pPr algn="ctr"/>
            <a:r>
              <a:rPr lang="ja-JP" altLang="en-US" sz="2000" dirty="0"/>
              <a:t>→ </a:t>
            </a:r>
            <a:r>
              <a:rPr lang="en-US" altLang="ja-JP" sz="2000" dirty="0"/>
              <a:t>Get Started </a:t>
            </a:r>
            <a:r>
              <a:rPr lang="ja-JP" altLang="en-US" sz="2000" dirty="0"/>
              <a:t>→　　　　　　　　　→ </a:t>
            </a:r>
            <a:r>
              <a:rPr lang="en-US" altLang="ja-JP" sz="2000" dirty="0"/>
              <a:t>Japanese Mailing List</a:t>
            </a:r>
            <a:endParaRPr kumimoji="1" lang="ja-JP" altLang="en-US" sz="2000" dirty="0"/>
          </a:p>
        </p:txBody>
      </p:sp>
      <p:graphicFrame>
        <p:nvGraphicFramePr>
          <p:cNvPr id="6" name="グラフ 5">
            <a:extLst>
              <a:ext uri="{FF2B5EF4-FFF2-40B4-BE49-F238E27FC236}">
                <a16:creationId xmlns:a16="http://schemas.microsoft.com/office/drawing/2014/main" id="{971254E8-E76F-4D57-9366-2785CD723245}"/>
              </a:ext>
            </a:extLst>
          </p:cNvPr>
          <p:cNvGraphicFramePr>
            <a:graphicFrameLocks/>
          </p:cNvGraphicFramePr>
          <p:nvPr>
            <p:extLst>
              <p:ext uri="{D42A27DB-BD31-4B8C-83A1-F6EECF244321}">
                <p14:modId xmlns:p14="http://schemas.microsoft.com/office/powerpoint/2010/main" val="1859291583"/>
              </p:ext>
            </p:extLst>
          </p:nvPr>
        </p:nvGraphicFramePr>
        <p:xfrm>
          <a:off x="1373981" y="1396274"/>
          <a:ext cx="7158038" cy="4610100"/>
        </p:xfrm>
        <a:graphic>
          <a:graphicData uri="http://schemas.openxmlformats.org/drawingml/2006/chart">
            <c:chart xmlns:c="http://schemas.openxmlformats.org/drawingml/2006/chart" xmlns:r="http://schemas.openxmlformats.org/officeDocument/2006/relationships" r:id="rId4"/>
          </a:graphicData>
        </a:graphic>
      </p:graphicFrame>
      <p:pic>
        <p:nvPicPr>
          <p:cNvPr id="2" name="図 1">
            <a:extLst>
              <a:ext uri="{FF2B5EF4-FFF2-40B4-BE49-F238E27FC236}">
                <a16:creationId xmlns:a16="http://schemas.microsoft.com/office/drawing/2014/main" id="{28A2FD62-1604-4ECC-BE8F-6A6B134F1A67}"/>
              </a:ext>
            </a:extLst>
          </p:cNvPr>
          <p:cNvPicPr>
            <a:picLocks noChangeAspect="1"/>
          </p:cNvPicPr>
          <p:nvPr/>
        </p:nvPicPr>
        <p:blipFill>
          <a:blip r:embed="rId5"/>
          <a:stretch>
            <a:fillRect/>
          </a:stretch>
        </p:blipFill>
        <p:spPr>
          <a:xfrm>
            <a:off x="3368824" y="6309081"/>
            <a:ext cx="2079368" cy="323294"/>
          </a:xfrm>
          <a:prstGeom prst="rect">
            <a:avLst/>
          </a:prstGeom>
        </p:spPr>
      </p:pic>
      <p:sp>
        <p:nvSpPr>
          <p:cNvPr id="3" name="テキスト ボックス 2">
            <a:extLst>
              <a:ext uri="{FF2B5EF4-FFF2-40B4-BE49-F238E27FC236}">
                <a16:creationId xmlns:a16="http://schemas.microsoft.com/office/drawing/2014/main" id="{3AB2716A-FD37-49BC-A891-AE559FB57459}"/>
              </a:ext>
            </a:extLst>
          </p:cNvPr>
          <p:cNvSpPr txBox="1"/>
          <p:nvPr/>
        </p:nvSpPr>
        <p:spPr>
          <a:xfrm>
            <a:off x="6609184" y="1693803"/>
            <a:ext cx="601447" cy="307777"/>
          </a:xfrm>
          <a:prstGeom prst="rect">
            <a:avLst/>
          </a:prstGeom>
          <a:noFill/>
        </p:spPr>
        <p:txBody>
          <a:bodyPr wrap="none" rtlCol="0">
            <a:spAutoFit/>
          </a:bodyPr>
          <a:lstStyle/>
          <a:p>
            <a:r>
              <a:rPr kumimoji="1" lang="en-US" altLang="ja-JP" dirty="0"/>
              <a:t>(154)</a:t>
            </a:r>
            <a:endParaRPr kumimoji="1" lang="ja-JP" altLang="en-US" dirty="0"/>
          </a:p>
        </p:txBody>
      </p:sp>
    </p:spTree>
    <p:extLst>
      <p:ext uri="{BB962C8B-B14F-4D97-AF65-F5344CB8AC3E}">
        <p14:creationId xmlns:p14="http://schemas.microsoft.com/office/powerpoint/2010/main" val="4066515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err="1">
                <a:solidFill>
                  <a:srgbClr val="D2533C"/>
                </a:solidFill>
                <a:latin typeface="+mj-ea"/>
                <a:ea typeface="+mj-ea"/>
              </a:rPr>
              <a:t>OpenChain</a:t>
            </a:r>
            <a:r>
              <a:rPr lang="en-US" altLang="ja-JP" dirty="0">
                <a:solidFill>
                  <a:srgbClr val="D2533C"/>
                </a:solidFill>
                <a:latin typeface="+mj-ea"/>
                <a:ea typeface="+mj-ea"/>
              </a:rPr>
              <a:t> Japan WG</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Website: </a:t>
            </a:r>
            <a:r>
              <a:rPr lang="en-US" altLang="ja-JP" dirty="0">
                <a:hlinkClick r:id="rId3"/>
              </a:rPr>
              <a:t>https://www.openchainproject.org/</a:t>
            </a:r>
            <a:endParaRPr lang="en-US" altLang="ja-JP" dirty="0">
              <a:latin typeface="+mn-ea"/>
              <a:ea typeface="+mn-ea"/>
            </a:endParaRPr>
          </a:p>
          <a:p>
            <a:pPr marL="714375" indent="0">
              <a:buNone/>
            </a:pPr>
            <a:r>
              <a:rPr lang="en-US" altLang="ja-JP" dirty="0">
                <a:latin typeface="+mn-ea"/>
                <a:ea typeface="+mn-ea"/>
              </a:rPr>
              <a:t>Get Started </a:t>
            </a:r>
            <a:r>
              <a:rPr lang="ja-JP" altLang="en-US" dirty="0">
                <a:latin typeface="+mn-ea"/>
                <a:ea typeface="+mn-ea"/>
              </a:rPr>
              <a:t>→</a:t>
            </a:r>
            <a:r>
              <a:rPr lang="en-US" altLang="ja-JP" dirty="0">
                <a:latin typeface="+mn-ea"/>
                <a:ea typeface="+mn-ea"/>
              </a:rPr>
              <a:t> Participate in our Activities</a:t>
            </a:r>
          </a:p>
          <a:p>
            <a:pPr marL="1419225" indent="-342900">
              <a:buFont typeface="Wingdings" panose="05000000000000000000" pitchFamily="2" charset="2"/>
              <a:buChar char="ü"/>
            </a:pPr>
            <a:r>
              <a:rPr lang="en-US" altLang="ja-JP" dirty="0">
                <a:latin typeface="+mn-ea"/>
                <a:ea typeface="+mn-ea"/>
              </a:rPr>
              <a:t>Japan WG Wiki, Japan WG ML</a:t>
            </a:r>
          </a:p>
          <a:p>
            <a:pPr marL="1419225" indent="-342900">
              <a:buFont typeface="Wingdings" panose="05000000000000000000" pitchFamily="2" charset="2"/>
              <a:buChar char="ü"/>
            </a:pPr>
            <a:r>
              <a:rPr lang="en-US" altLang="ja-JP" dirty="0" err="1">
                <a:latin typeface="+mn-ea"/>
                <a:ea typeface="+mn-ea"/>
              </a:rPr>
              <a:t>OpenChain</a:t>
            </a:r>
            <a:r>
              <a:rPr lang="en-US" altLang="ja-JP" dirty="0">
                <a:latin typeface="+mn-ea"/>
                <a:ea typeface="+mn-ea"/>
              </a:rPr>
              <a:t> Main ML, Specification ML</a:t>
            </a:r>
          </a:p>
          <a:p>
            <a:pPr marL="1419225" indent="-342900">
              <a:buFont typeface="Wingdings" panose="05000000000000000000" pitchFamily="2" charset="2"/>
              <a:buChar char="ü"/>
            </a:pPr>
            <a:r>
              <a:rPr lang="en-US" altLang="ja-JP" dirty="0" err="1">
                <a:latin typeface="+mn-ea"/>
                <a:ea typeface="+mn-ea"/>
              </a:rPr>
              <a:t>OpenChain</a:t>
            </a:r>
            <a:r>
              <a:rPr lang="en-US" altLang="ja-JP" dirty="0">
                <a:latin typeface="+mn-ea"/>
                <a:ea typeface="+mn-ea"/>
              </a:rPr>
              <a:t> Work Team</a:t>
            </a:r>
            <a:r>
              <a:rPr lang="ja-JP" altLang="en-US" dirty="0">
                <a:latin typeface="+mn-ea"/>
                <a:ea typeface="+mn-ea"/>
              </a:rPr>
              <a:t> </a:t>
            </a:r>
            <a:r>
              <a:rPr lang="en-US" altLang="ja-JP" dirty="0">
                <a:latin typeface="+mn-ea"/>
                <a:ea typeface="+mn-ea"/>
              </a:rPr>
              <a:t>Conference Call</a:t>
            </a:r>
          </a:p>
          <a:p>
            <a:pPr marL="1790700" indent="0">
              <a:buNone/>
            </a:pPr>
            <a:r>
              <a:rPr lang="ja-JP" altLang="en-US" sz="2000" dirty="0">
                <a:latin typeface="+mn-ea"/>
                <a:ea typeface="+mn-ea"/>
              </a:rPr>
              <a:t>米国西海岸時間　第１月曜日 </a:t>
            </a:r>
            <a:r>
              <a:rPr lang="en-US" altLang="ja-JP" sz="2000" dirty="0">
                <a:latin typeface="+mn-ea"/>
                <a:ea typeface="+mn-ea"/>
              </a:rPr>
              <a:t>9AM</a:t>
            </a:r>
            <a:r>
              <a:rPr lang="ja-JP" altLang="en-US" sz="2000" dirty="0">
                <a:latin typeface="+mn-ea"/>
                <a:ea typeface="+mn-ea"/>
              </a:rPr>
              <a:t>、第３月曜日 </a:t>
            </a:r>
            <a:r>
              <a:rPr lang="en-US" altLang="ja-JP" sz="2000" dirty="0">
                <a:latin typeface="+mn-ea"/>
                <a:ea typeface="+mn-ea"/>
              </a:rPr>
              <a:t>5PM</a:t>
            </a:r>
          </a:p>
          <a:p>
            <a:pPr marL="342900" indent="-342900">
              <a:buFont typeface="Wingdings" pitchFamily="2" charset="2"/>
              <a:buChar char="u"/>
            </a:pPr>
            <a:r>
              <a:rPr lang="en-US" altLang="ja-JP" dirty="0">
                <a:latin typeface="+mn-ea"/>
                <a:ea typeface="+mn-ea"/>
              </a:rPr>
              <a:t>GitHub: </a:t>
            </a:r>
            <a:r>
              <a:rPr lang="en-US" altLang="ja-JP" dirty="0">
                <a:hlinkClick r:id="rId4"/>
              </a:rPr>
              <a:t>https://github.com/OpenChain-Project/</a:t>
            </a:r>
            <a:endParaRPr lang="en-US" altLang="ja-JP" dirty="0"/>
          </a:p>
          <a:p>
            <a:pPr marL="1057275" indent="-342900">
              <a:buFont typeface="Wingdings" panose="05000000000000000000" pitchFamily="2" charset="2"/>
              <a:buChar char="ü"/>
            </a:pPr>
            <a:r>
              <a:rPr lang="en-US" altLang="ja-JP" dirty="0">
                <a:latin typeface="+mn-ea"/>
                <a:ea typeface="+mn-ea"/>
              </a:rPr>
              <a:t>Japan-WG-General</a:t>
            </a:r>
          </a:p>
          <a:p>
            <a:pPr marL="1057275" indent="-342900">
              <a:buFont typeface="Wingdings" panose="05000000000000000000" pitchFamily="2" charset="2"/>
              <a:buChar char="ü"/>
            </a:pPr>
            <a:r>
              <a:rPr lang="en-US" altLang="ja-JP" dirty="0">
                <a:latin typeface="+mn-ea"/>
                <a:ea typeface="+mn-ea"/>
              </a:rPr>
              <a:t>Onboarding-JWG</a:t>
            </a:r>
          </a:p>
          <a:p>
            <a:pPr marL="1057275" indent="-342900">
              <a:buFont typeface="Wingdings" panose="05000000000000000000" pitchFamily="2" charset="2"/>
              <a:buChar char="ü"/>
            </a:pPr>
            <a:r>
              <a:rPr lang="en-US" altLang="ja-JP" dirty="0">
                <a:latin typeface="+mn-ea"/>
                <a:ea typeface="+mn-ea"/>
              </a:rPr>
              <a:t>Specification-Translations</a:t>
            </a:r>
            <a:endParaRPr lang="ja-JP" altLang="en-US" dirty="0">
              <a:latin typeface="+mn-ea"/>
              <a:ea typeface="+mn-ea"/>
            </a:endParaRPr>
          </a:p>
          <a:p>
            <a:pPr marL="714375" indent="0">
              <a:buNone/>
            </a:pPr>
            <a:endParaRPr lang="en-US" altLang="ja-JP" dirty="0">
              <a:latin typeface="+mn-ea"/>
              <a:ea typeface="+mn-ea"/>
            </a:endParaRPr>
          </a:p>
          <a:p>
            <a:pPr marL="342900" indent="-342900">
              <a:buFont typeface="Wingdings" pitchFamily="2" charset="2"/>
              <a:buChar char="u"/>
            </a:pPr>
            <a:r>
              <a:rPr lang="en-US" altLang="ja-JP" dirty="0">
                <a:latin typeface="+mn-ea"/>
              </a:rPr>
              <a:t>Slack: </a:t>
            </a:r>
            <a:r>
              <a:rPr lang="en-US" altLang="ja-JP" dirty="0">
                <a:hlinkClick r:id="rId5"/>
              </a:rPr>
              <a:t>https://openchain-japanwg.slack.com/</a:t>
            </a:r>
            <a:endParaRPr lang="ja-JP" altLang="en-US" dirty="0"/>
          </a:p>
        </p:txBody>
      </p:sp>
      <p:pic>
        <p:nvPicPr>
          <p:cNvPr id="4" name="図 3">
            <a:extLst>
              <a:ext uri="{FF2B5EF4-FFF2-40B4-BE49-F238E27FC236}">
                <a16:creationId xmlns:a16="http://schemas.microsoft.com/office/drawing/2014/main" id="{A9132141-9713-45EA-AD31-EFE7F35C31D1}"/>
              </a:ext>
            </a:extLst>
          </p:cNvPr>
          <p:cNvPicPr>
            <a:picLocks noChangeAspect="1"/>
          </p:cNvPicPr>
          <p:nvPr/>
        </p:nvPicPr>
        <p:blipFill>
          <a:blip r:embed="rId6"/>
          <a:stretch>
            <a:fillRect/>
          </a:stretch>
        </p:blipFill>
        <p:spPr>
          <a:xfrm>
            <a:off x="6897216" y="1916832"/>
            <a:ext cx="2315712" cy="360040"/>
          </a:xfrm>
          <a:prstGeom prst="rect">
            <a:avLst/>
          </a:prstGeom>
        </p:spPr>
      </p:pic>
    </p:spTree>
    <p:extLst>
      <p:ext uri="{BB962C8B-B14F-4D97-AF65-F5344CB8AC3E}">
        <p14:creationId xmlns:p14="http://schemas.microsoft.com/office/powerpoint/2010/main" val="1990508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3600" dirty="0">
                <a:latin typeface="+mj-ea"/>
                <a:ea typeface="+mj-ea"/>
              </a:rPr>
              <a:t>独占禁止法順守ポリシー </a:t>
            </a:r>
            <a:r>
              <a:rPr kumimoji="1" lang="en-US" altLang="ja-JP" sz="2800" dirty="0">
                <a:latin typeface="+mj-ea"/>
                <a:ea typeface="+mj-ea"/>
              </a:rPr>
              <a:t>(Antitrust Policy)</a:t>
            </a:r>
            <a:endParaRPr kumimoji="1" lang="ja-JP" altLang="en-US" sz="28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a:latin typeface="+mn-ea"/>
                <a:ea typeface="+mn-ea"/>
              </a:rPr>
              <a:t>Linux Foundation (</a:t>
            </a:r>
            <a:r>
              <a:rPr kumimoji="1" lang="ja-JP" altLang="en-US" sz="2000" dirty="0">
                <a:latin typeface="+mn-ea"/>
                <a:ea typeface="+mn-ea"/>
              </a:rPr>
              <a:t>以下</a:t>
            </a:r>
            <a:r>
              <a:rPr kumimoji="1" lang="en-US" altLang="ja-JP" sz="2000" dirty="0">
                <a:latin typeface="+mn-ea"/>
                <a:ea typeface="+mn-ea"/>
              </a:rPr>
              <a:t>LF</a:t>
            </a:r>
            <a:r>
              <a:rPr kumimoji="1" lang="ja-JP" altLang="en-US" sz="2000" dirty="0">
                <a:latin typeface="+mn-ea"/>
                <a:ea typeface="+mn-ea"/>
              </a:rPr>
              <a:t>と略す</a:t>
            </a:r>
            <a:r>
              <a:rPr kumimoji="1" lang="en-US" altLang="ja-JP" sz="2000" dirty="0">
                <a:latin typeface="+mn-ea"/>
                <a:ea typeface="+mn-ea"/>
              </a:rPr>
              <a:t>) </a:t>
            </a:r>
            <a:r>
              <a:rPr kumimoji="1" lang="ja-JP" altLang="en-US" sz="2000" dirty="0">
                <a:latin typeface="+mn-ea"/>
                <a:ea typeface="+mn-ea"/>
              </a:rPr>
              <a:t>の会議は、産業界で競合関係にある企業同士の参加が不可欠です。</a:t>
            </a:r>
            <a:r>
              <a:rPr kumimoji="1" lang="en-US" altLang="ja-JP" sz="2000" dirty="0">
                <a:latin typeface="+mn-ea"/>
                <a:ea typeface="+mn-ea"/>
              </a:rPr>
              <a:t>LF</a:t>
            </a:r>
            <a:r>
              <a:rPr kumimoji="1" lang="ja-JP" altLang="en-US" sz="2000" dirty="0">
                <a:latin typeface="+mn-ea"/>
                <a:ea typeface="+mn-ea"/>
              </a:rPr>
              <a:t>は、すべての活動を、適用されるべきすべての独占禁止法</a:t>
            </a:r>
            <a:r>
              <a:rPr kumimoji="1" lang="en-US" altLang="ja-JP" sz="2000" dirty="0">
                <a:latin typeface="+mn-ea"/>
                <a:ea typeface="+mn-ea"/>
              </a:rPr>
              <a:t>/</a:t>
            </a:r>
            <a:r>
              <a:rPr kumimoji="1" lang="ja-JP" altLang="en-US" sz="2000" dirty="0">
                <a:latin typeface="+mn-ea"/>
                <a:ea typeface="+mn-ea"/>
              </a:rPr>
              <a:t>競争法に則って運営します。従って、会議の出席者は、アジェンダに沿って会議を進め、国内外の独占禁止法</a:t>
            </a:r>
            <a:r>
              <a:rPr kumimoji="1" lang="en-US" altLang="ja-JP" sz="2000" dirty="0">
                <a:latin typeface="+mn-ea"/>
                <a:ea typeface="+mn-ea"/>
              </a:rPr>
              <a:t>/</a:t>
            </a:r>
            <a:r>
              <a:rPr kumimoji="1" lang="ja-JP" altLang="en-US" sz="2000" dirty="0">
                <a:latin typeface="+mn-ea"/>
                <a:ea typeface="+mn-ea"/>
              </a:rPr>
              <a:t>競争法の下で禁止されているいかなる活動にも参加しないよう、注意を払うことが非常に重要です。</a:t>
            </a:r>
            <a:endParaRPr kumimoji="1" lang="en-US" altLang="ja-JP" sz="2000" dirty="0">
              <a:latin typeface="+mn-ea"/>
              <a:ea typeface="+mn-ea"/>
            </a:endParaRPr>
          </a:p>
          <a:p>
            <a:pPr marL="271463" indent="-141288"/>
            <a:r>
              <a:rPr kumimoji="1" lang="en-US" altLang="ja-JP" sz="2000" dirty="0">
                <a:latin typeface="+mn-ea"/>
                <a:ea typeface="+mn-ea"/>
              </a:rPr>
              <a:t>LF</a:t>
            </a:r>
            <a:r>
              <a:rPr kumimoji="1" lang="ja-JP" altLang="en-US" sz="2000" dirty="0">
                <a:latin typeface="+mn-ea"/>
                <a:ea typeface="+mn-ea"/>
              </a:rPr>
              <a:t>の会議において、また</a:t>
            </a:r>
            <a:r>
              <a:rPr kumimoji="1" lang="en-US" altLang="ja-JP" sz="2000" dirty="0">
                <a:latin typeface="+mn-ea"/>
                <a:ea typeface="+mn-ea"/>
              </a:rPr>
              <a:t>LF</a:t>
            </a:r>
            <a:r>
              <a:rPr kumimoji="1" lang="ja-JP" altLang="en-US" sz="2000" dirty="0">
                <a:latin typeface="+mn-ea"/>
                <a:ea typeface="+mn-ea"/>
              </a:rPr>
              <a:t>の活動に関連して、禁止されている行動の例は、</a:t>
            </a:r>
            <a:r>
              <a:rPr kumimoji="1" lang="en-US" altLang="ja-JP" sz="2000" dirty="0">
                <a:latin typeface="+mn-lt"/>
                <a:ea typeface="+mn-ea"/>
              </a:rPr>
              <a:t>https://www.linuxfoundation.jp/antitrust-policy/ </a:t>
            </a:r>
            <a:r>
              <a:rPr kumimoji="1" lang="ja-JP" altLang="en-US" sz="2000" dirty="0">
                <a:latin typeface="+mn-ea"/>
                <a:ea typeface="+mn-ea"/>
              </a:rPr>
              <a:t>から入手できる</a:t>
            </a:r>
            <a:r>
              <a:rPr kumimoji="1" lang="en-US" altLang="ja-JP" sz="2000" dirty="0">
                <a:latin typeface="+mn-ea"/>
                <a:ea typeface="+mn-ea"/>
              </a:rPr>
              <a:t>LF</a:t>
            </a:r>
            <a:r>
              <a:rPr kumimoji="1" lang="ja-JP" altLang="en-US" sz="2000" dirty="0">
                <a:latin typeface="+mn-ea"/>
                <a:ea typeface="+mn-ea"/>
              </a:rPr>
              <a:t>独占禁止法順守ポリシーに記載されています。これらの事項について質問がある場合は、あなたの会社の法律顧問に問い合わせるか、もしあなたが</a:t>
            </a:r>
            <a:r>
              <a:rPr kumimoji="1" lang="en-US" altLang="ja-JP" sz="2000" dirty="0">
                <a:latin typeface="+mn-ea"/>
                <a:ea typeface="+mn-ea"/>
              </a:rPr>
              <a:t>LF</a:t>
            </a:r>
            <a:r>
              <a:rPr kumimoji="1" lang="ja-JP" altLang="en-US" sz="2000" dirty="0">
                <a:latin typeface="+mn-ea"/>
                <a:ea typeface="+mn-ea"/>
              </a:rPr>
              <a:t>のメンバーであるならば、</a:t>
            </a:r>
            <a:r>
              <a:rPr kumimoji="1" lang="en-US" altLang="ja-JP" sz="2000" dirty="0">
                <a:latin typeface="+mn-ea"/>
                <a:ea typeface="+mn-ea"/>
              </a:rPr>
              <a:t>LF</a:t>
            </a:r>
            <a:r>
              <a:rPr kumimoji="1" lang="ja-JP" altLang="en-US" sz="2000" dirty="0">
                <a:latin typeface="+mn-ea"/>
                <a:ea typeface="+mn-ea"/>
              </a:rPr>
              <a:t>の法律顧問である </a:t>
            </a:r>
            <a:r>
              <a:rPr kumimoji="1" lang="en-US" altLang="ja-JP" sz="2000" dirty="0" err="1">
                <a:latin typeface="+mn-ea"/>
                <a:ea typeface="+mn-ea"/>
              </a:rPr>
              <a:t>Gesmer</a:t>
            </a:r>
            <a:r>
              <a:rPr kumimoji="1" lang="en-US" altLang="ja-JP" sz="2000" dirty="0">
                <a:latin typeface="+mn-ea"/>
                <a:ea typeface="+mn-ea"/>
              </a:rPr>
              <a:t> </a:t>
            </a:r>
            <a:r>
              <a:rPr kumimoji="1" lang="en-US" altLang="ja-JP" sz="2000" dirty="0" err="1">
                <a:latin typeface="+mn-ea"/>
                <a:ea typeface="+mn-ea"/>
              </a:rPr>
              <a:t>Updegrove</a:t>
            </a:r>
            <a:r>
              <a:rPr kumimoji="1" lang="en-US" altLang="ja-JP" sz="2000" dirty="0">
                <a:latin typeface="+mn-ea"/>
                <a:ea typeface="+mn-ea"/>
              </a:rPr>
              <a:t> LLP </a:t>
            </a:r>
            <a:r>
              <a:rPr kumimoji="1" lang="ja-JP" altLang="en-US" sz="2000" dirty="0">
                <a:latin typeface="+mn-ea"/>
                <a:ea typeface="+mn-ea"/>
              </a:rPr>
              <a:t>の </a:t>
            </a:r>
            <a:r>
              <a:rPr kumimoji="1" lang="en-US" altLang="ja-JP" sz="2000" dirty="0">
                <a:latin typeface="+mn-ea"/>
                <a:ea typeface="+mn-ea"/>
              </a:rPr>
              <a:t>Andrew </a:t>
            </a:r>
            <a:r>
              <a:rPr kumimoji="1" lang="en-US" altLang="ja-JP" sz="2000" dirty="0" err="1">
                <a:latin typeface="+mn-ea"/>
                <a:ea typeface="+mn-ea"/>
              </a:rPr>
              <a:t>Updegrove</a:t>
            </a:r>
            <a:r>
              <a:rPr kumimoji="1" lang="en-US" altLang="ja-JP" sz="2000" dirty="0">
                <a:latin typeface="+mn-ea"/>
                <a:ea typeface="+mn-ea"/>
              </a:rPr>
              <a:t> </a:t>
            </a:r>
            <a:r>
              <a:rPr kumimoji="1" lang="ja-JP" altLang="en-US" sz="2000" dirty="0">
                <a:latin typeface="+mn-ea"/>
                <a:ea typeface="+mn-ea"/>
              </a:rPr>
              <a:t>にお問い合わせください。</a:t>
            </a:r>
          </a:p>
        </p:txBody>
      </p:sp>
    </p:spTree>
    <p:extLst>
      <p:ext uri="{BB962C8B-B14F-4D97-AF65-F5344CB8AC3E}">
        <p14:creationId xmlns:p14="http://schemas.microsoft.com/office/powerpoint/2010/main" val="3679559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200" dirty="0">
                <a:latin typeface="+mj-ea"/>
                <a:ea typeface="+mj-ea"/>
              </a:rPr>
              <a:t>写真撮影および広報目的での使用の許可ご確認</a:t>
            </a:r>
            <a:endParaRPr kumimoji="1" lang="ja-JP" altLang="en-US" sz="24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err="1">
                <a:latin typeface="+mn-ea"/>
                <a:ea typeface="+mn-ea"/>
              </a:rPr>
              <a:t>OpenChain</a:t>
            </a:r>
            <a:r>
              <a:rPr kumimoji="1" lang="en-US" altLang="ja-JP" sz="2000" dirty="0">
                <a:latin typeface="+mn-ea"/>
                <a:ea typeface="+mn-ea"/>
              </a:rPr>
              <a:t> </a:t>
            </a:r>
            <a:r>
              <a:rPr kumimoji="1" lang="en-US" altLang="ja-JP" sz="2000" dirty="0" err="1">
                <a:latin typeface="+mn-ea"/>
                <a:ea typeface="+mn-ea"/>
              </a:rPr>
              <a:t>JapanWG</a:t>
            </a:r>
            <a:r>
              <a:rPr kumimoji="1" lang="ja-JP" altLang="en-US" sz="2000" dirty="0" err="1">
                <a:latin typeface="+mn-ea"/>
                <a:ea typeface="+mn-ea"/>
              </a:rPr>
              <a:t>での</a:t>
            </a:r>
            <a:r>
              <a:rPr kumimoji="1" lang="ja-JP" altLang="en-US" sz="2000" dirty="0">
                <a:latin typeface="+mn-ea"/>
                <a:ea typeface="+mn-ea"/>
              </a:rPr>
              <a:t>活動の状況を公開することで、</a:t>
            </a:r>
            <a:endParaRPr kumimoji="1" lang="en-US" altLang="ja-JP" sz="2000" dirty="0">
              <a:latin typeface="+mn-ea"/>
              <a:ea typeface="+mn-ea"/>
            </a:endParaRPr>
          </a:p>
          <a:p>
            <a:pPr marL="747395" lvl="1" indent="-342900">
              <a:spcAft>
                <a:spcPts val="1200"/>
              </a:spcAft>
              <a:buFont typeface="Wingdings" panose="05000000000000000000" pitchFamily="2" charset="2"/>
              <a:buChar char="ü"/>
            </a:pPr>
            <a:r>
              <a:rPr kumimoji="1" lang="en-US" altLang="ja-JP" dirty="0" err="1">
                <a:latin typeface="+mn-ea"/>
                <a:ea typeface="+mn-ea"/>
              </a:rPr>
              <a:t>OpenChain</a:t>
            </a:r>
            <a:r>
              <a:rPr kumimoji="1" lang="ja-JP" altLang="en-US" dirty="0">
                <a:latin typeface="+mn-ea"/>
                <a:ea typeface="+mn-ea"/>
              </a:rPr>
              <a:t>本体への刺激になり、日本のプレゼンスが向上する。</a:t>
            </a:r>
            <a:endParaRPr kumimoji="1" lang="en-US" altLang="ja-JP" dirty="0">
              <a:latin typeface="+mn-ea"/>
              <a:ea typeface="+mn-ea"/>
            </a:endParaRPr>
          </a:p>
          <a:p>
            <a:pPr marL="747395" lvl="1" indent="-342900">
              <a:spcAft>
                <a:spcPts val="1200"/>
              </a:spcAft>
              <a:buFont typeface="Wingdings" panose="05000000000000000000" pitchFamily="2" charset="2"/>
              <a:buChar char="ü"/>
            </a:pPr>
            <a:r>
              <a:rPr kumimoji="1" lang="ja-JP" altLang="en-US" dirty="0">
                <a:latin typeface="+mn-ea"/>
                <a:ea typeface="+mn-ea"/>
              </a:rPr>
              <a:t>他国の</a:t>
            </a:r>
            <a:r>
              <a:rPr kumimoji="1" lang="en-US" altLang="ja-JP" dirty="0" err="1">
                <a:latin typeface="+mn-ea"/>
                <a:ea typeface="+mn-ea"/>
              </a:rPr>
              <a:t>OpenChain</a:t>
            </a:r>
            <a:r>
              <a:rPr kumimoji="1" lang="ja-JP" altLang="en-US" dirty="0">
                <a:latin typeface="+mn-ea"/>
                <a:ea typeface="+mn-ea"/>
              </a:rPr>
              <a:t>活動の刺激になり、</a:t>
            </a:r>
            <a:r>
              <a:rPr kumimoji="1" lang="en-US" altLang="ja-JP" dirty="0" err="1">
                <a:latin typeface="+mn-ea"/>
                <a:ea typeface="+mn-ea"/>
              </a:rPr>
              <a:t>OpenChain</a:t>
            </a:r>
            <a:r>
              <a:rPr kumimoji="1" lang="ja-JP" altLang="en-US" dirty="0">
                <a:latin typeface="+mn-ea"/>
                <a:ea typeface="+mn-ea"/>
              </a:rPr>
              <a:t>全体が盛り上がる。</a:t>
            </a:r>
            <a:endParaRPr kumimoji="1" lang="en-US" altLang="ja-JP" dirty="0">
              <a:latin typeface="+mn-ea"/>
              <a:ea typeface="+mn-ea"/>
            </a:endParaRPr>
          </a:p>
          <a:p>
            <a:pPr marL="130175" indent="0">
              <a:spcAft>
                <a:spcPts val="1200"/>
              </a:spcAft>
              <a:buNone/>
            </a:pPr>
            <a:r>
              <a:rPr kumimoji="1" lang="ja-JP" altLang="en-US" sz="2000" dirty="0">
                <a:latin typeface="+mn-ea"/>
                <a:ea typeface="+mn-ea"/>
              </a:rPr>
              <a:t>といった効果が期待できます。</a:t>
            </a:r>
            <a:endParaRPr kumimoji="1" lang="en-US" altLang="ja-JP" sz="2000" dirty="0">
              <a:latin typeface="+mn-ea"/>
              <a:ea typeface="+mn-ea"/>
            </a:endParaRPr>
          </a:p>
          <a:p>
            <a:pPr marL="271463" indent="-141288">
              <a:spcAft>
                <a:spcPts val="1200"/>
              </a:spcAft>
              <a:buFont typeface="Arial" pitchFamily="34" charset="0"/>
              <a:buChar char="•"/>
            </a:pPr>
            <a:r>
              <a:rPr kumimoji="1" lang="ja-JP" altLang="en-US" sz="2000" dirty="0">
                <a:latin typeface="+mn-ea"/>
                <a:ea typeface="+mn-ea"/>
              </a:rPr>
              <a:t>また、参加者の皆様の社内に展開することで、自社内の活動を進めやすくなるといった効果が期待できます。</a:t>
            </a:r>
            <a:endParaRPr kumimoji="1" lang="en-US" altLang="ja-JP" sz="2000" dirty="0">
              <a:latin typeface="+mn-ea"/>
              <a:ea typeface="+mn-ea"/>
            </a:endParaRPr>
          </a:p>
          <a:p>
            <a:pPr marL="271463" indent="-141288"/>
            <a:r>
              <a:rPr kumimoji="1" lang="ja-JP" altLang="en-US" sz="2000" dirty="0">
                <a:latin typeface="+mn-ea"/>
                <a:ea typeface="+mn-ea"/>
              </a:rPr>
              <a:t>上記の効果を得るために、本会合の様子の写真撮影</a:t>
            </a:r>
            <a:r>
              <a:rPr kumimoji="1" lang="en-US" altLang="ja-JP" sz="2000" dirty="0">
                <a:latin typeface="+mn-ea"/>
                <a:ea typeface="+mn-ea"/>
              </a:rPr>
              <a:t>,</a:t>
            </a:r>
            <a:r>
              <a:rPr kumimoji="1" lang="ja-JP" altLang="en-US" sz="2000" dirty="0">
                <a:latin typeface="+mn-ea"/>
                <a:ea typeface="+mn-ea"/>
              </a:rPr>
              <a:t>　公開することに対して許可を頂きたく存じます。</a:t>
            </a:r>
            <a:endParaRPr kumimoji="1" lang="en-US" altLang="ja-JP" sz="2000" dirty="0">
              <a:latin typeface="+mn-ea"/>
              <a:ea typeface="+mn-ea"/>
            </a:endParaRPr>
          </a:p>
          <a:p>
            <a:pPr marL="271463" indent="-141288"/>
            <a:endParaRPr kumimoji="1" lang="en-US" altLang="ja-JP" sz="1800" dirty="0">
              <a:latin typeface="+mn-ea"/>
              <a:ea typeface="+mn-ea"/>
            </a:endParaRPr>
          </a:p>
          <a:p>
            <a:pPr marL="271463" indent="-141288"/>
            <a:r>
              <a:rPr kumimoji="1" lang="ja-JP" altLang="en-US" sz="2000" dirty="0">
                <a:latin typeface="+mn-ea"/>
                <a:ea typeface="+mn-ea"/>
              </a:rPr>
              <a:t>写真撮影の禁止、および、公開の禁止を希望される場合は、お知らせください。</a:t>
            </a:r>
            <a:br>
              <a:rPr kumimoji="1" lang="en-US" altLang="ja-JP" sz="2000" dirty="0">
                <a:latin typeface="+mn-ea"/>
                <a:ea typeface="+mn-ea"/>
              </a:rPr>
            </a:br>
            <a:r>
              <a:rPr kumimoji="1" lang="ja-JP" altLang="en-US" sz="2000" dirty="0">
                <a:latin typeface="+mn-ea"/>
                <a:ea typeface="+mn-ea"/>
              </a:rPr>
              <a:t>写り込みが無いようにします。</a:t>
            </a:r>
            <a:endParaRPr kumimoji="1" lang="en-US" altLang="ja-JP" sz="2000" dirty="0">
              <a:latin typeface="+mn-ea"/>
              <a:ea typeface="+mn-ea"/>
            </a:endParaRPr>
          </a:p>
        </p:txBody>
      </p:sp>
    </p:spTree>
    <p:extLst>
      <p:ext uri="{BB962C8B-B14F-4D97-AF65-F5344CB8AC3E}">
        <p14:creationId xmlns:p14="http://schemas.microsoft.com/office/powerpoint/2010/main" val="1136539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r>
              <a:rPr lang="ja-JP" altLang="en-US" sz="5400" b="0" i="0" u="none" strike="noStrike" cap="none" dirty="0">
                <a:solidFill>
                  <a:srgbClr val="D2533C"/>
                </a:solidFill>
                <a:latin typeface="+mj-ea"/>
                <a:ea typeface="+mj-ea"/>
                <a:cs typeface="Roboto"/>
                <a:sym typeface="Roboto"/>
              </a:rPr>
              <a:t>プロジェクトの紹介</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85274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9" y="1340768"/>
            <a:ext cx="5875043" cy="3573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2880" y="3803239"/>
            <a:ext cx="5904439"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円/楕円 2"/>
          <p:cNvSpPr/>
          <p:nvPr/>
        </p:nvSpPr>
        <p:spPr>
          <a:xfrm>
            <a:off x="3224808" y="1268760"/>
            <a:ext cx="576064" cy="36004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6090118" y="4725144"/>
            <a:ext cx="879106" cy="648072"/>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019012" y="1358467"/>
            <a:ext cx="3815882" cy="1569660"/>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世界最大の</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OSS</a:t>
            </a:r>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コミュニティ</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cxnSp>
        <p:nvCxnSpPr>
          <p:cNvPr id="10" name="直線コネクタ 9"/>
          <p:cNvCxnSpPr>
            <a:stCxn id="3" idx="4"/>
            <a:endCxn id="11" idx="1"/>
          </p:cNvCxnSpPr>
          <p:nvPr/>
        </p:nvCxnSpPr>
        <p:spPr>
          <a:xfrm>
            <a:off x="3512840" y="1628800"/>
            <a:ext cx="2706020" cy="3191252"/>
          </a:xfrm>
          <a:prstGeom prst="line">
            <a:avLst/>
          </a:prstGeom>
          <a:ln w="57150">
            <a:solidFill>
              <a:srgbClr val="7030A0">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527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ja-JP" altLang="en-US" dirty="0">
                <a:solidFill>
                  <a:srgbClr val="D2533C"/>
                </a:solidFill>
                <a:latin typeface="+mj-ea"/>
                <a:ea typeface="+mj-ea"/>
              </a:rPr>
              <a:t> </a:t>
            </a:r>
            <a:r>
              <a:rPr lang="en-US" altLang="ja-JP" dirty="0">
                <a:solidFill>
                  <a:srgbClr val="D2533C"/>
                </a:solidFill>
                <a:latin typeface="+mj-ea"/>
                <a:ea typeface="+mj-ea"/>
              </a:rPr>
              <a:t>Project</a:t>
            </a:r>
            <a:r>
              <a:rPr lang="ja-JP" altLang="en-US" sz="4000" b="0" i="0" u="none" strike="noStrike" cap="none" dirty="0">
                <a:solidFill>
                  <a:srgbClr val="D2533C"/>
                </a:solidFill>
                <a:latin typeface="+mj-ea"/>
                <a:ea typeface="+mj-ea"/>
                <a:cs typeface="Roboto"/>
                <a:sym typeface="Roboto"/>
              </a:rPr>
              <a:t>の目的</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16496" y="1484784"/>
            <a:ext cx="8915399" cy="1748977"/>
          </a:xfrm>
          <a:prstGeom prst="rect">
            <a:avLst/>
          </a:prstGeom>
          <a:noFill/>
          <a:ln>
            <a:noFill/>
          </a:ln>
        </p:spPr>
        <p:txBody>
          <a:bodyPr lIns="91425" tIns="45700" rIns="91425" bIns="45700" anchor="t" anchorCtr="0">
            <a:noAutofit/>
          </a:bodyPr>
          <a:lstStyle/>
          <a:p>
            <a:pPr marL="0" lvl="0" indent="0">
              <a:buNone/>
            </a:pPr>
            <a:r>
              <a:rPr lang="en-US" altLang="ja-JP" dirty="0">
                <a:latin typeface="+mn-ea"/>
                <a:ea typeface="+mn-ea"/>
              </a:rPr>
              <a:t>OSS</a:t>
            </a:r>
            <a:r>
              <a:rPr lang="ja-JP" altLang="en-US" dirty="0">
                <a:latin typeface="+mn-ea"/>
                <a:ea typeface="+mn-ea"/>
              </a:rPr>
              <a:t>サプライチェーン全体にわたる信頼を築くため、</a:t>
            </a:r>
            <a:endParaRPr lang="en-US" altLang="ja-JP" dirty="0">
              <a:latin typeface="+mn-ea"/>
              <a:ea typeface="+mn-ea"/>
            </a:endParaRPr>
          </a:p>
          <a:p>
            <a:pPr marL="0" lvl="0" indent="0">
              <a:buNone/>
            </a:pPr>
            <a:r>
              <a:rPr lang="ja-JP" altLang="en-US" dirty="0">
                <a:latin typeface="+mn-ea"/>
                <a:ea typeface="+mn-ea"/>
              </a:rPr>
              <a:t>サプライチェーンの参加者が各組織内に確立すべき</a:t>
            </a:r>
            <a:endParaRPr lang="en-US" altLang="ja-JP" dirty="0">
              <a:latin typeface="+mn-ea"/>
              <a:ea typeface="+mn-ea"/>
            </a:endParaRPr>
          </a:p>
          <a:p>
            <a:pPr marL="0" lvl="0" indent="0">
              <a:buNone/>
            </a:pPr>
            <a:r>
              <a:rPr lang="ja-JP" altLang="en-US" dirty="0">
                <a:latin typeface="+mn-ea"/>
                <a:ea typeface="+mn-ea"/>
              </a:rPr>
              <a:t>コンプライアンスプログラムの要件を</a:t>
            </a:r>
            <a:r>
              <a:rPr lang="en-US" altLang="ja-JP" dirty="0" err="1">
                <a:latin typeface="+mn-ea"/>
                <a:ea typeface="+mn-ea"/>
              </a:rPr>
              <a:t>OpenChain</a:t>
            </a:r>
            <a:r>
              <a:rPr lang="ja-JP" altLang="en-US" dirty="0">
                <a:latin typeface="+mn-ea"/>
                <a:ea typeface="+mn-ea"/>
              </a:rPr>
              <a:t>仕様として定義し、</a:t>
            </a:r>
            <a:endParaRPr lang="en-US" altLang="ja-JP" dirty="0">
              <a:latin typeface="+mn-ea"/>
              <a:ea typeface="+mn-ea"/>
            </a:endParaRPr>
          </a:p>
          <a:p>
            <a:pPr marL="0" lvl="0" indent="0">
              <a:buNone/>
            </a:pPr>
            <a:r>
              <a:rPr lang="ja-JP" altLang="en-US" dirty="0">
                <a:latin typeface="+mn-ea"/>
                <a:ea typeface="+mn-ea"/>
              </a:rPr>
              <a:t>その普及を推進する。</a:t>
            </a:r>
            <a:endParaRPr sz="2400" b="0" i="0" u="none" strike="noStrike" cap="none" dirty="0">
              <a:solidFill>
                <a:schemeClr val="dk1"/>
              </a:solidFill>
              <a:latin typeface="+mj-ea"/>
              <a:ea typeface="+mj-ea"/>
              <a:cs typeface="Roboto"/>
              <a:sym typeface="Roboto"/>
            </a:endParaRPr>
          </a:p>
        </p:txBody>
      </p:sp>
      <p:grpSp>
        <p:nvGrpSpPr>
          <p:cNvPr id="2" name="グループ化 1"/>
          <p:cNvGrpSpPr/>
          <p:nvPr/>
        </p:nvGrpSpPr>
        <p:grpSpPr>
          <a:xfrm>
            <a:off x="56456" y="3717032"/>
            <a:ext cx="5946429" cy="2681529"/>
            <a:chOff x="2570808" y="3089634"/>
            <a:chExt cx="5946429" cy="2681529"/>
          </a:xfrm>
        </p:grpSpPr>
        <p:grpSp>
          <p:nvGrpSpPr>
            <p:cNvPr id="5" name="グループ化 4"/>
            <p:cNvGrpSpPr/>
            <p:nvPr/>
          </p:nvGrpSpPr>
          <p:grpSpPr>
            <a:xfrm>
              <a:off x="2570808" y="3089634"/>
              <a:ext cx="5946429" cy="2681529"/>
              <a:chOff x="2618433" y="1351802"/>
              <a:chExt cx="5946429" cy="2681529"/>
            </a:xfrm>
          </p:grpSpPr>
          <p:sp>
            <p:nvSpPr>
              <p:cNvPr id="10" name="円/楕円 9"/>
              <p:cNvSpPr/>
              <p:nvPr/>
            </p:nvSpPr>
            <p:spPr>
              <a:xfrm>
                <a:off x="3286722" y="2213613"/>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チップ</a:t>
                </a:r>
              </a:p>
              <a:p>
                <a:pPr algn="ctr">
                  <a:lnSpc>
                    <a:spcPts val="1500"/>
                  </a:lnSpc>
                  <a:spcAft>
                    <a:spcPts val="0"/>
                  </a:spcAft>
                </a:pPr>
                <a:r>
                  <a:rPr lang="ja-JP" altLang="en-US" sz="1100" kern="100" dirty="0">
                    <a:solidFill>
                      <a:srgbClr val="000000"/>
                    </a:solidFill>
                    <a:effectLst/>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1" name="円/楕円 10"/>
              <p:cNvSpPr/>
              <p:nvPr/>
            </p:nvSpPr>
            <p:spPr>
              <a:xfrm>
                <a:off x="5329835" y="2204088"/>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en-US" altLang="ja-JP" sz="1100" kern="100" dirty="0">
                    <a:solidFill>
                      <a:srgbClr val="000000"/>
                    </a:solidFill>
                    <a:latin typeface="メイリオ" pitchFamily="50" charset="-128"/>
                    <a:ea typeface="メイリオ" pitchFamily="50" charset="-128"/>
                    <a:cs typeface="メイリオ" pitchFamily="50" charset="-128"/>
                  </a:rPr>
                  <a:t>OEM/ODM</a:t>
                </a: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cxnSp>
            <p:nvCxnSpPr>
              <p:cNvPr id="13" name="直線矢印コネクタ 12"/>
              <p:cNvCxnSpPr/>
              <p:nvPr/>
            </p:nvCxnSpPr>
            <p:spPr>
              <a:xfrm>
                <a:off x="4411466" y="2546987"/>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3492401" y="3702236"/>
                <a:ext cx="4942680" cy="3310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800" kern="100" dirty="0">
                    <a:solidFill>
                      <a:srgbClr val="000000"/>
                    </a:solidFill>
                    <a:effectLst/>
                    <a:latin typeface="+mn-ea"/>
                    <a:cs typeface="メイリオ" pitchFamily="50" charset="-128"/>
                  </a:rPr>
                  <a:t>OSS</a:t>
                </a:r>
                <a:r>
                  <a:rPr lang="ja-JP" altLang="en-US" sz="1800" kern="100" dirty="0">
                    <a:solidFill>
                      <a:srgbClr val="000000"/>
                    </a:solidFill>
                    <a:effectLst/>
                    <a:latin typeface="+mn-ea"/>
                    <a:cs typeface="メイリオ" pitchFamily="50" charset="-128"/>
                  </a:rPr>
                  <a:t>サプライチェーン </a:t>
                </a:r>
                <a:r>
                  <a:rPr lang="en-US" altLang="ja-JP" sz="1800" kern="100" dirty="0">
                    <a:solidFill>
                      <a:srgbClr val="000000"/>
                    </a:solidFill>
                    <a:effectLst/>
                    <a:latin typeface="+mn-ea"/>
                    <a:cs typeface="メイリオ" pitchFamily="50" charset="-128"/>
                  </a:rPr>
                  <a:t>(</a:t>
                </a:r>
                <a:r>
                  <a:rPr lang="ja-JP" altLang="en-US" sz="1800" kern="100" dirty="0">
                    <a:solidFill>
                      <a:srgbClr val="000000"/>
                    </a:solidFill>
                    <a:effectLst/>
                    <a:latin typeface="+mn-ea"/>
                    <a:cs typeface="メイリオ" pitchFamily="50" charset="-128"/>
                  </a:rPr>
                  <a:t>組み込み機器の例</a:t>
                </a:r>
                <a:r>
                  <a:rPr lang="en-US" altLang="ja-JP" sz="1800" kern="100" dirty="0">
                    <a:solidFill>
                      <a:srgbClr val="000000"/>
                    </a:solidFill>
                    <a:effectLst/>
                    <a:latin typeface="+mn-ea"/>
                    <a:cs typeface="メイリオ" pitchFamily="50" charset="-128"/>
                  </a:rPr>
                  <a:t>)</a:t>
                </a:r>
                <a:endParaRPr lang="ja-JP" sz="1800" kern="100" dirty="0">
                  <a:effectLst/>
                  <a:latin typeface="+mn-ea"/>
                  <a:cs typeface="メイリオ" pitchFamily="50" charset="-128"/>
                </a:endParaRPr>
              </a:p>
            </p:txBody>
          </p:sp>
          <p:cxnSp>
            <p:nvCxnSpPr>
              <p:cNvPr id="15" name="直線矢印コネクタ 14"/>
              <p:cNvCxnSpPr/>
              <p:nvPr/>
            </p:nvCxnSpPr>
            <p:spPr>
              <a:xfrm>
                <a:off x="6454578" y="2550472"/>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7372947" y="2215516"/>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最終製品</a:t>
                </a:r>
                <a:endParaRPr lang="en-US" altLang="ja-JP" sz="1100" kern="100" dirty="0">
                  <a:solidFill>
                    <a:srgbClr val="000000"/>
                  </a:solidFill>
                  <a:latin typeface="メイリオ" pitchFamily="50" charset="-128"/>
                  <a:ea typeface="メイリオ" pitchFamily="50" charset="-128"/>
                  <a:cs typeface="メイリオ" pitchFamily="50" charset="-128"/>
                </a:endParaRP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7" name="涙形 16"/>
              <p:cNvSpPr/>
              <p:nvPr/>
            </p:nvSpPr>
            <p:spPr bwMode="auto">
              <a:xfrm>
                <a:off x="2618433" y="1781438"/>
                <a:ext cx="443706"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8" name="グループ化 17"/>
              <p:cNvGrpSpPr/>
              <p:nvPr/>
            </p:nvGrpSpPr>
            <p:grpSpPr>
              <a:xfrm>
                <a:off x="4421686" y="1576650"/>
                <a:ext cx="1083469" cy="614363"/>
                <a:chOff x="3162300" y="2881312"/>
                <a:chExt cx="1000125" cy="614363"/>
              </a:xfrm>
            </p:grpSpPr>
            <p:sp>
              <p:nvSpPr>
                <p:cNvPr id="28" name="フローチャート: データ 27"/>
                <p:cNvSpPr/>
                <p:nvPr/>
              </p:nvSpPr>
              <p:spPr bwMode="auto">
                <a:xfrm>
                  <a:off x="3162300" y="2881312"/>
                  <a:ext cx="1000125" cy="614363"/>
                </a:xfrm>
                <a:prstGeom prst="flowChartInputOutp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涙形 28"/>
                <p:cNvSpPr/>
                <p:nvPr/>
              </p:nvSpPr>
              <p:spPr bwMode="auto">
                <a:xfrm>
                  <a:off x="3419474" y="3067050"/>
                  <a:ext cx="409575"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 name="直方体 18"/>
              <p:cNvSpPr/>
              <p:nvPr/>
            </p:nvSpPr>
            <p:spPr bwMode="auto">
              <a:xfrm>
                <a:off x="6268740" y="1351802"/>
                <a:ext cx="1666578" cy="888568"/>
              </a:xfrm>
              <a:prstGeom prst="cube">
                <a:avLst>
                  <a:gd name="adj" fmla="val 48226"/>
                </a:avLst>
              </a:prstGeom>
              <a:solidFill>
                <a:srgbClr val="0070C0">
                  <a:alpha val="50000"/>
                </a:srgbClr>
              </a:solidFill>
              <a:ln w="19050">
                <a:headEnd/>
                <a:tailEnd/>
              </a:ln>
            </p:spPr>
            <p:style>
              <a:lnRef idx="3">
                <a:schemeClr val="lt1"/>
              </a:lnRef>
              <a:fillRef idx="1">
                <a:schemeClr val="accent1"/>
              </a:fillRef>
              <a:effectRef idx="1">
                <a:schemeClr val="accent1"/>
              </a:effectRef>
              <a:fontRef idx="minor">
                <a:schemeClr val="lt1"/>
              </a:fontRef>
            </p:style>
            <p:txBody>
              <a:bodyPr wrap="none" rtlCol="0" anchor="t" anchorCtr="0">
                <a:noAutofit/>
              </a:bodyPr>
              <a:lstStyle/>
              <a:p>
                <a:pPr algn="ct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0" name="グループ化 19"/>
              <p:cNvGrpSpPr/>
              <p:nvPr/>
            </p:nvGrpSpPr>
            <p:grpSpPr>
              <a:xfrm>
                <a:off x="6356450" y="1574331"/>
                <a:ext cx="1083469" cy="614363"/>
                <a:chOff x="5867492" y="1679854"/>
                <a:chExt cx="1000125" cy="614363"/>
              </a:xfrm>
            </p:grpSpPr>
            <p:sp>
              <p:nvSpPr>
                <p:cNvPr id="26" name="フローチャート: データ 25"/>
                <p:cNvSpPr/>
                <p:nvPr/>
              </p:nvSpPr>
              <p:spPr bwMode="auto">
                <a:xfrm>
                  <a:off x="5867492" y="1679854"/>
                  <a:ext cx="1000125" cy="614363"/>
                </a:xfrm>
                <a:prstGeom prst="flowChartInputOutput">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涙形 26"/>
                <p:cNvSpPr/>
                <p:nvPr/>
              </p:nvSpPr>
              <p:spPr bwMode="auto">
                <a:xfrm>
                  <a:off x="6124666" y="1865592"/>
                  <a:ext cx="409575" cy="409575"/>
                </a:xfrm>
                <a:prstGeom prst="teardrop">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Lst>
                </a:gradFill>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 name="テキスト ボックス 20"/>
              <p:cNvSpPr txBox="1"/>
              <p:nvPr/>
            </p:nvSpPr>
            <p:spPr>
              <a:xfrm>
                <a:off x="6928663" y="1351803"/>
                <a:ext cx="492443" cy="258532"/>
              </a:xfrm>
              <a:prstGeom prst="rect">
                <a:avLst/>
              </a:prstGeom>
              <a:noFill/>
            </p:spPr>
            <p:txBody>
              <a:bodyPr wrap="none" rtlCol="0">
                <a:spAutoFit/>
              </a:bodyPr>
              <a:lstStyle/>
              <a:p>
                <a:r>
                  <a:rPr kumimoji="1" lang="ja-JP" altLang="en-US" sz="1200" dirty="0">
                    <a:solidFill>
                      <a:schemeClr val="bg1"/>
                    </a:solidFill>
                    <a:latin typeface="Meiryo UI" pitchFamily="50" charset="-128"/>
                    <a:ea typeface="Meiryo UI" pitchFamily="50" charset="-128"/>
                    <a:cs typeface="Meiryo UI" pitchFamily="50" charset="-128"/>
                  </a:rPr>
                  <a:t>製品</a:t>
                </a:r>
                <a:endParaRPr kumimoji="1" lang="ja-JP" altLang="en-US" sz="2400" dirty="0">
                  <a:solidFill>
                    <a:schemeClr val="bg1"/>
                  </a:solidFill>
                  <a:latin typeface="Meiryo UI" pitchFamily="50" charset="-128"/>
                  <a:ea typeface="Meiryo UI" pitchFamily="50" charset="-128"/>
                  <a:cs typeface="Meiryo UI" pitchFamily="50" charset="-128"/>
                </a:endParaRPr>
              </a:p>
            </p:txBody>
          </p:sp>
          <p:sp>
            <p:nvSpPr>
              <p:cNvPr id="23" name="上矢印吹き出し 22"/>
              <p:cNvSpPr/>
              <p:nvPr/>
            </p:nvSpPr>
            <p:spPr bwMode="auto">
              <a:xfrm>
                <a:off x="3219550"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4" name="上矢印吹き出し 23"/>
              <p:cNvSpPr/>
              <p:nvPr/>
            </p:nvSpPr>
            <p:spPr bwMode="auto">
              <a:xfrm>
                <a:off x="5262662"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5" name="上矢印吹き出し 24"/>
              <p:cNvSpPr/>
              <p:nvPr/>
            </p:nvSpPr>
            <p:spPr bwMode="auto">
              <a:xfrm>
                <a:off x="7305775"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grpSp>
        <p:sp>
          <p:nvSpPr>
            <p:cNvPr id="6" name="メモ 5"/>
            <p:cNvSpPr/>
            <p:nvPr/>
          </p:nvSpPr>
          <p:spPr bwMode="auto">
            <a:xfrm>
              <a:off x="2946895"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7" name="メモ 6"/>
            <p:cNvSpPr/>
            <p:nvPr/>
          </p:nvSpPr>
          <p:spPr bwMode="auto">
            <a:xfrm>
              <a:off x="5092207"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8" name="メモ 7"/>
            <p:cNvSpPr/>
            <p:nvPr/>
          </p:nvSpPr>
          <p:spPr bwMode="auto">
            <a:xfrm>
              <a:off x="7334946"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grpSp>
      <p:cxnSp>
        <p:nvCxnSpPr>
          <p:cNvPr id="4" name="直線コネクタ 3"/>
          <p:cNvCxnSpPr/>
          <p:nvPr/>
        </p:nvCxnSpPr>
        <p:spPr>
          <a:xfrm>
            <a:off x="481707" y="2801714"/>
            <a:ext cx="7992888"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81707" y="2369666"/>
            <a:ext cx="6703541"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6033120" y="3284984"/>
            <a:ext cx="3831107" cy="3416320"/>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では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という言葉がよく使われますが、</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これは</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コンプライアンス</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プログラムの要件</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を指します。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定義と普及を目指しています。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554182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200472" y="404664"/>
            <a:ext cx="8915399" cy="576064"/>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3</a:t>
            </a:r>
            <a:r>
              <a:rPr lang="ja-JP" altLang="en-US" dirty="0">
                <a:solidFill>
                  <a:srgbClr val="D2533C"/>
                </a:solidFill>
                <a:latin typeface="+mj-ea"/>
                <a:ea typeface="+mj-ea"/>
              </a:rPr>
              <a:t>本</a:t>
            </a:r>
            <a:r>
              <a:rPr lang="ja-JP" altLang="en-US" sz="4000" b="0" i="0" u="none" strike="noStrike" cap="none" dirty="0">
                <a:solidFill>
                  <a:srgbClr val="D2533C"/>
                </a:solidFill>
                <a:latin typeface="+mj-ea"/>
                <a:ea typeface="+mj-ea"/>
                <a:cs typeface="Roboto"/>
                <a:sym typeface="Roboto"/>
              </a:rPr>
              <a:t>の柱</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128464" y="1052735"/>
            <a:ext cx="9721080" cy="4464497"/>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dirty="0">
                <a:latin typeface="+mn-ea"/>
                <a:ea typeface="+mn-ea"/>
              </a:rPr>
              <a:t>仕様 </a:t>
            </a:r>
            <a:r>
              <a:rPr lang="en-US" altLang="ja-JP" dirty="0">
                <a:latin typeface="+mn-ea"/>
                <a:ea typeface="+mn-ea"/>
              </a:rPr>
              <a:t>(Specification)</a:t>
            </a:r>
            <a:r>
              <a:rPr lang="ja-JP" altLang="en-US" dirty="0">
                <a:latin typeface="+mn-ea"/>
                <a:ea typeface="+mn-ea"/>
              </a:rPr>
              <a:t>　</a:t>
            </a:r>
            <a:r>
              <a:rPr lang="en-US" altLang="ja-JP" sz="1800" dirty="0">
                <a:solidFill>
                  <a:srgbClr val="292934"/>
                </a:solidFill>
                <a:latin typeface="ＭＳ Ｐゴシック"/>
                <a:ea typeface="ＭＳ Ｐゴシック"/>
                <a:hlinkClick r:id="rId3"/>
              </a:rPr>
              <a:t> https://www.openchainproject.org/spec</a:t>
            </a:r>
            <a:endParaRPr lang="en-US" altLang="ja-JP" dirty="0">
              <a:latin typeface="+mn-ea"/>
              <a:ea typeface="+mn-ea"/>
            </a:endParaRPr>
          </a:p>
          <a:p>
            <a:pPr marL="361950" lvl="0" indent="-161925">
              <a:buFont typeface="Arial" pitchFamily="34" charset="0"/>
              <a:buChar char="•"/>
            </a:pPr>
            <a:r>
              <a:rPr lang="ja-JP" altLang="en-US" dirty="0">
                <a:latin typeface="+mn-ea"/>
                <a:ea typeface="+mn-ea"/>
              </a:rPr>
              <a:t>企業が組織内に確立すべきコンプライアンス プログラムの要件を定義。　最新版は</a:t>
            </a:r>
            <a:r>
              <a:rPr lang="en-US" altLang="ja-JP" dirty="0">
                <a:latin typeface="+mn-ea"/>
                <a:ea typeface="+mn-ea"/>
              </a:rPr>
              <a:t>Version 1.2</a:t>
            </a:r>
            <a:r>
              <a:rPr lang="ja-JP" altLang="en-US" dirty="0">
                <a:latin typeface="+mn-ea"/>
                <a:ea typeface="+mn-ea"/>
              </a:rPr>
              <a:t>で各国語訳あり</a:t>
            </a:r>
            <a:r>
              <a:rPr lang="en-US" altLang="ja-JP" sz="1800" dirty="0">
                <a:latin typeface="+mn-ea"/>
                <a:ea typeface="+mn-ea"/>
                <a:hlinkClick r:id="rId4"/>
              </a:rPr>
              <a:t>https://www.openchainproject.org/translations</a:t>
            </a:r>
            <a:endParaRPr lang="en-US" altLang="ja-JP" sz="1800" dirty="0">
              <a:latin typeface="+mn-ea"/>
              <a:ea typeface="+mn-ea"/>
            </a:endParaRPr>
          </a:p>
          <a:p>
            <a:pPr marL="200025" lvl="0" indent="0">
              <a:buNone/>
            </a:pPr>
            <a:endParaRPr lang="en-US" altLang="ja-JP" sz="600" dirty="0">
              <a:latin typeface="+mn-ea"/>
              <a:ea typeface="+mn-ea"/>
            </a:endParaRPr>
          </a:p>
          <a:p>
            <a:pPr marL="342900" indent="-342900">
              <a:buFont typeface="Wingdings" pitchFamily="2" charset="2"/>
              <a:buChar char="u"/>
            </a:pPr>
            <a:r>
              <a:rPr lang="ja-JP" altLang="en-US" dirty="0">
                <a:latin typeface="+mn-ea"/>
                <a:ea typeface="+mn-ea"/>
              </a:rPr>
              <a:t>適合 </a:t>
            </a:r>
            <a:r>
              <a:rPr lang="en-US" altLang="ja-JP" dirty="0">
                <a:latin typeface="+mn-ea"/>
                <a:ea typeface="+mn-ea"/>
              </a:rPr>
              <a:t>(</a:t>
            </a:r>
            <a:r>
              <a:rPr lang="en-US" altLang="ja-JP" dirty="0">
                <a:latin typeface="+mn-ea"/>
              </a:rPr>
              <a:t>Conformance)</a:t>
            </a:r>
            <a:r>
              <a:rPr lang="ja-JP" altLang="en-US" dirty="0">
                <a:latin typeface="+mn-ea"/>
              </a:rPr>
              <a:t>  </a:t>
            </a:r>
            <a:r>
              <a:rPr lang="en-US" altLang="ja-JP" sz="1800" dirty="0">
                <a:solidFill>
                  <a:srgbClr val="292934"/>
                </a:solidFill>
                <a:latin typeface="ＭＳ Ｐゴシック"/>
                <a:ea typeface="ＭＳ Ｐゴシック"/>
                <a:hlinkClick r:id="rId5"/>
              </a:rPr>
              <a:t>https://www.openchainproject.org/conformance</a:t>
            </a:r>
            <a:endParaRPr lang="en-US" altLang="ja-JP" dirty="0">
              <a:latin typeface="+mn-ea"/>
              <a:ea typeface="+mn-ea"/>
            </a:endParaRPr>
          </a:p>
          <a:p>
            <a:pPr marL="361950" lvl="0" indent="-161925">
              <a:buFont typeface="Arial" pitchFamily="34" charset="0"/>
              <a:buChar char="•"/>
            </a:pPr>
            <a:r>
              <a:rPr lang="ja-JP" altLang="en-US" dirty="0">
                <a:latin typeface="+mn-ea"/>
                <a:ea typeface="+mn-ea"/>
              </a:rPr>
              <a:t>質問に回答することで、上記仕様への適合を自己認証。</a:t>
            </a:r>
            <a:endParaRPr lang="ja-JP" altLang="en-US" sz="1800" dirty="0">
              <a:latin typeface="+mn-ea"/>
              <a:ea typeface="+mn-ea"/>
            </a:endParaRPr>
          </a:p>
          <a:p>
            <a:pPr marL="361950" lvl="0" indent="-161925">
              <a:buFont typeface="Arial" pitchFamily="34" charset="0"/>
              <a:buChar char="•"/>
            </a:pPr>
            <a:r>
              <a:rPr lang="ja-JP" altLang="en-US" dirty="0">
                <a:latin typeface="+mn-ea"/>
                <a:ea typeface="+mn-ea"/>
              </a:rPr>
              <a:t>自己認証すると会社名とロゴが</a:t>
            </a:r>
            <a:r>
              <a:rPr lang="en-US" altLang="ja-JP" dirty="0">
                <a:latin typeface="+mn-ea"/>
                <a:ea typeface="+mn-ea"/>
              </a:rPr>
              <a:t>Web</a:t>
            </a:r>
            <a:r>
              <a:rPr lang="ja-JP" altLang="en-US" dirty="0">
                <a:latin typeface="+mn-ea"/>
                <a:ea typeface="+mn-ea"/>
              </a:rPr>
              <a:t>サイトに表示される。</a:t>
            </a:r>
            <a:endParaRPr lang="en-US" altLang="ja-JP" dirty="0">
              <a:latin typeface="+mn-ea"/>
              <a:ea typeface="+mn-ea"/>
            </a:endParaRPr>
          </a:p>
          <a:p>
            <a:pPr marL="200025" lvl="0" indent="0">
              <a:buNone/>
            </a:pPr>
            <a:endParaRPr lang="en-US" altLang="ja-JP" sz="600" dirty="0">
              <a:latin typeface="+mn-ea"/>
              <a:ea typeface="+mn-ea"/>
            </a:endParaRPr>
          </a:p>
          <a:p>
            <a:pPr marL="342900" lvl="0" indent="-342900">
              <a:buFont typeface="Wingdings" pitchFamily="2" charset="2"/>
              <a:buChar char="u"/>
            </a:pPr>
            <a:r>
              <a:rPr lang="ja-JP" altLang="en-US" dirty="0">
                <a:latin typeface="+mn-ea"/>
                <a:ea typeface="+mn-ea"/>
              </a:rPr>
              <a:t>カリキュラム </a:t>
            </a:r>
            <a:r>
              <a:rPr lang="en-US" altLang="ja-JP" dirty="0">
                <a:latin typeface="+mn-ea"/>
                <a:ea typeface="+mn-ea"/>
              </a:rPr>
              <a:t>(Curriculum)</a:t>
            </a:r>
          </a:p>
          <a:p>
            <a:pPr marL="361950" lvl="0" indent="-161925">
              <a:buFont typeface="Arial" pitchFamily="34" charset="0"/>
              <a:buChar char="•"/>
            </a:pPr>
            <a:r>
              <a:rPr lang="ja-JP" altLang="en-US" dirty="0">
                <a:latin typeface="+mn-ea"/>
                <a:ea typeface="+mn-ea"/>
              </a:rPr>
              <a:t>仕様の要求事項の一つである社内教育プログラムに活用することを　　　想定した、</a:t>
            </a:r>
            <a:r>
              <a:rPr lang="en-US" altLang="ja-JP" dirty="0">
                <a:latin typeface="+mn-ea"/>
                <a:ea typeface="+mn-ea"/>
              </a:rPr>
              <a:t>PowerPoint</a:t>
            </a:r>
            <a:r>
              <a:rPr lang="ja-JP" altLang="en-US" dirty="0">
                <a:latin typeface="+mn-ea"/>
                <a:ea typeface="+mn-ea"/>
              </a:rPr>
              <a:t>スライド集</a:t>
            </a:r>
            <a:endParaRPr lang="en-US" altLang="ja-JP" dirty="0">
              <a:latin typeface="+mn-ea"/>
              <a:ea typeface="+mn-ea"/>
            </a:endParaRPr>
          </a:p>
        </p:txBody>
      </p:sp>
      <p:sp>
        <p:nvSpPr>
          <p:cNvPr id="4" name="正方形/長方形 3"/>
          <p:cNvSpPr/>
          <p:nvPr/>
        </p:nvSpPr>
        <p:spPr>
          <a:xfrm>
            <a:off x="272480" y="5229200"/>
            <a:ext cx="9433048" cy="1560369"/>
          </a:xfrm>
          <a:prstGeom prst="rect">
            <a:avLst/>
          </a:prstGeom>
          <a:ln w="28575">
            <a:solidFill>
              <a:srgbClr val="7030A0"/>
            </a:solidFill>
          </a:ln>
        </p:spPr>
        <p:txBody>
          <a:bodyPr wrap="square" anchor="ctr">
            <a:noAutofit/>
          </a:bodyPr>
          <a:lstStyle/>
          <a:p>
            <a:r>
              <a:rPr lang="en-US" altLang="ja-JP" sz="2400" b="1" u="sng"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は３つの柱で</a:t>
            </a:r>
            <a:r>
              <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OSS</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サプライチェーン全体の信頼を構築します。</a:t>
            </a:r>
            <a:endPar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の定義にとどまらず、</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② それを各社が</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適合</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(Conformance)』</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することを促進するとともに、</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③ 適合に向けた</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カリキュラム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(Curriculum)』</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も提供</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 name="直線コネクタ 4"/>
          <p:cNvCxnSpPr/>
          <p:nvPr/>
        </p:nvCxnSpPr>
        <p:spPr>
          <a:xfrm>
            <a:off x="481706" y="1484784"/>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481706" y="2852936"/>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81706" y="4293096"/>
            <a:ext cx="3292272"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722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プロジェクトの会員資格</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608014"/>
            <a:ext cx="8915399" cy="4876799"/>
          </a:xfrm>
          <a:prstGeom prst="rect">
            <a:avLst/>
          </a:prstGeom>
          <a:noFill/>
          <a:ln>
            <a:noFill/>
          </a:ln>
        </p:spPr>
        <p:txBody>
          <a:bodyPr lIns="91425" tIns="45700" rIns="91425" bIns="45700" anchor="t" anchorCtr="0">
            <a:noAutofit/>
          </a:bodyPr>
          <a:lstStyle/>
          <a:p>
            <a:pPr marL="0" lvl="0" indent="0">
              <a:buNone/>
            </a:pPr>
            <a:r>
              <a:rPr lang="ja-JP" altLang="en-US" dirty="0">
                <a:latin typeface="+mn-ea"/>
                <a:ea typeface="+mn-ea"/>
              </a:rPr>
              <a:t>プラチナ会員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Linux Foundation</a:t>
            </a:r>
            <a:r>
              <a:rPr lang="ja-JP" altLang="en-US" dirty="0">
                <a:latin typeface="+mn-ea"/>
                <a:ea typeface="+mn-ea"/>
              </a:rPr>
              <a:t>の企業会員が参加できる</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現在</a:t>
            </a:r>
            <a:r>
              <a:rPr lang="en-US" altLang="ja-JP" dirty="0">
                <a:latin typeface="+mn-ea"/>
                <a:ea typeface="+mn-ea"/>
              </a:rPr>
              <a:t>17</a:t>
            </a:r>
            <a:r>
              <a:rPr lang="ja-JP" altLang="en-US" dirty="0">
                <a:latin typeface="+mn-ea"/>
                <a:ea typeface="+mn-ea"/>
              </a:rPr>
              <a:t>社</a:t>
            </a: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r>
              <a:rPr lang="ja-JP" altLang="en-US" dirty="0">
                <a:latin typeface="+mn-ea"/>
                <a:ea typeface="+mn-ea"/>
              </a:rPr>
              <a:t>コミュニティー会員</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非営利の</a:t>
            </a:r>
            <a:r>
              <a:rPr lang="en-US" altLang="ja-JP" dirty="0">
                <a:latin typeface="+mn-ea"/>
                <a:ea typeface="+mn-ea"/>
              </a:rPr>
              <a:t>OSS</a:t>
            </a:r>
            <a:r>
              <a:rPr lang="ja-JP" altLang="en-US" dirty="0">
                <a:latin typeface="+mn-ea"/>
                <a:ea typeface="+mn-ea"/>
              </a:rPr>
              <a:t>プロジェクトおよび個人が参加できる</a:t>
            </a:r>
            <a:endParaRPr lang="en-US" altLang="ja-JP" dirty="0">
              <a:latin typeface="+mn-ea"/>
              <a:ea typeface="+mn-ea"/>
            </a:endParaRPr>
          </a:p>
          <a:p>
            <a:pPr marL="0" lvl="0" indent="0">
              <a:buNone/>
            </a:pPr>
            <a:endParaRPr lang="en-US" altLang="ja-JP" dirty="0">
              <a:latin typeface="+mn-ea"/>
              <a:ea typeface="+mn-ea"/>
            </a:endParaRPr>
          </a:p>
        </p:txBody>
      </p:sp>
      <p:pic>
        <p:nvPicPr>
          <p:cNvPr id="3" name="図 2">
            <a:extLst>
              <a:ext uri="{FF2B5EF4-FFF2-40B4-BE49-F238E27FC236}">
                <a16:creationId xmlns:a16="http://schemas.microsoft.com/office/drawing/2014/main" id="{B9C7F686-EC17-4C71-913F-6255CEF0D782}"/>
              </a:ext>
            </a:extLst>
          </p:cNvPr>
          <p:cNvPicPr>
            <a:picLocks noChangeAspect="1"/>
          </p:cNvPicPr>
          <p:nvPr/>
        </p:nvPicPr>
        <p:blipFill>
          <a:blip r:embed="rId3"/>
          <a:stretch>
            <a:fillRect/>
          </a:stretch>
        </p:blipFill>
        <p:spPr>
          <a:xfrm>
            <a:off x="2681702" y="2636912"/>
            <a:ext cx="5151618" cy="2833716"/>
          </a:xfrm>
          <a:prstGeom prst="rect">
            <a:avLst/>
          </a:prstGeom>
        </p:spPr>
      </p:pic>
    </p:spTree>
    <p:extLst>
      <p:ext uri="{BB962C8B-B14F-4D97-AF65-F5344CB8AC3E}">
        <p14:creationId xmlns:p14="http://schemas.microsoft.com/office/powerpoint/2010/main" val="466471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ボード会議、委員会、ワークチーム</a:t>
            </a:r>
            <a:endParaRPr lang="en-US" sz="4000" b="0" i="0" u="none" strike="noStrike" cap="none" dirty="0">
              <a:solidFill>
                <a:srgbClr val="D2533C"/>
              </a:solidFill>
              <a:latin typeface="+mj-ea"/>
              <a:ea typeface="+mj-ea"/>
              <a:cs typeface="Roboto"/>
              <a:sym typeface="Roboto"/>
            </a:endParaRPr>
          </a:p>
        </p:txBody>
      </p:sp>
      <p:sp>
        <p:nvSpPr>
          <p:cNvPr id="4" name="正方形/長方形 3"/>
          <p:cNvSpPr/>
          <p:nvPr/>
        </p:nvSpPr>
        <p:spPr>
          <a:xfrm>
            <a:off x="2822810" y="1844824"/>
            <a:ext cx="2592288" cy="5760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Governing Board</a:t>
            </a:r>
            <a:endParaRPr kumimoji="1" lang="ja-JP" altLang="en-US" sz="2000" dirty="0">
              <a:solidFill>
                <a:schemeClr val="tx1"/>
              </a:solidFill>
            </a:endParaRPr>
          </a:p>
        </p:txBody>
      </p:sp>
      <p:sp>
        <p:nvSpPr>
          <p:cNvPr id="8" name="正方形/長方形 7"/>
          <p:cNvSpPr/>
          <p:nvPr/>
        </p:nvSpPr>
        <p:spPr>
          <a:xfrm>
            <a:off x="1238634" y="3572247"/>
            <a:ext cx="2592288" cy="5760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Steering Committee</a:t>
            </a:r>
            <a:endParaRPr kumimoji="1" lang="ja-JP" altLang="en-US" sz="2000" dirty="0">
              <a:solidFill>
                <a:schemeClr val="tx1"/>
              </a:solidFill>
            </a:endParaRPr>
          </a:p>
        </p:txBody>
      </p:sp>
      <p:sp>
        <p:nvSpPr>
          <p:cNvPr id="9" name="正方形/長方形 8"/>
          <p:cNvSpPr/>
          <p:nvPr/>
        </p:nvSpPr>
        <p:spPr>
          <a:xfrm>
            <a:off x="4406986" y="3572247"/>
            <a:ext cx="2592288" cy="5768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Outreach Committee</a:t>
            </a:r>
            <a:endParaRPr kumimoji="1" lang="ja-JP" altLang="en-US" sz="2000" dirty="0">
              <a:solidFill>
                <a:schemeClr val="tx1"/>
              </a:solidFill>
            </a:endParaRPr>
          </a:p>
        </p:txBody>
      </p:sp>
      <p:sp>
        <p:nvSpPr>
          <p:cNvPr id="10" name="正方形/長方形 9"/>
          <p:cNvSpPr/>
          <p:nvPr/>
        </p:nvSpPr>
        <p:spPr>
          <a:xfrm>
            <a:off x="86506" y="5100167"/>
            <a:ext cx="1744166" cy="69686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Specification </a:t>
            </a:r>
          </a:p>
          <a:p>
            <a:pPr algn="ctr"/>
            <a:r>
              <a:rPr kumimoji="1" lang="en-US" altLang="ja-JP" sz="2000" dirty="0">
                <a:solidFill>
                  <a:schemeClr val="tx1"/>
                </a:solidFill>
              </a:rPr>
              <a:t>Work Team</a:t>
            </a:r>
            <a:endParaRPr kumimoji="1" lang="ja-JP" altLang="en-US" sz="2000" dirty="0">
              <a:solidFill>
                <a:schemeClr val="tx1"/>
              </a:solidFill>
            </a:endParaRPr>
          </a:p>
        </p:txBody>
      </p:sp>
      <p:sp>
        <p:nvSpPr>
          <p:cNvPr id="11" name="正方形/長方形 10"/>
          <p:cNvSpPr/>
          <p:nvPr/>
        </p:nvSpPr>
        <p:spPr>
          <a:xfrm>
            <a:off x="2409503" y="5097860"/>
            <a:ext cx="1751409" cy="7014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Conformance </a:t>
            </a:r>
          </a:p>
          <a:p>
            <a:pPr algn="ctr"/>
            <a:r>
              <a:rPr kumimoji="1" lang="en-US" altLang="ja-JP" sz="2000" dirty="0">
                <a:solidFill>
                  <a:schemeClr val="tx1"/>
                </a:solidFill>
              </a:rPr>
              <a:t>Work Team</a:t>
            </a:r>
            <a:endParaRPr kumimoji="1" lang="ja-JP" altLang="en-US" sz="2000" dirty="0">
              <a:solidFill>
                <a:schemeClr val="tx1"/>
              </a:solidFill>
            </a:endParaRPr>
          </a:p>
        </p:txBody>
      </p:sp>
      <p:sp>
        <p:nvSpPr>
          <p:cNvPr id="12" name="正方形/長方形 11"/>
          <p:cNvSpPr/>
          <p:nvPr/>
        </p:nvSpPr>
        <p:spPr>
          <a:xfrm>
            <a:off x="4808985" y="5102399"/>
            <a:ext cx="1728192" cy="7014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Curriculum </a:t>
            </a:r>
          </a:p>
          <a:p>
            <a:pPr algn="ctr"/>
            <a:r>
              <a:rPr kumimoji="1" lang="en-US" altLang="ja-JP" sz="2000" dirty="0">
                <a:solidFill>
                  <a:schemeClr val="tx1"/>
                </a:solidFill>
              </a:rPr>
              <a:t>Work Team</a:t>
            </a:r>
            <a:endParaRPr kumimoji="1" lang="ja-JP" altLang="en-US" sz="2000" dirty="0">
              <a:solidFill>
                <a:schemeClr val="tx1"/>
              </a:solidFill>
            </a:endParaRPr>
          </a:p>
        </p:txBody>
      </p:sp>
      <p:sp>
        <p:nvSpPr>
          <p:cNvPr id="5" name="テキスト ボックス 4"/>
          <p:cNvSpPr txBox="1"/>
          <p:nvPr/>
        </p:nvSpPr>
        <p:spPr>
          <a:xfrm>
            <a:off x="4248786" y="2420888"/>
            <a:ext cx="3326552" cy="369332"/>
          </a:xfrm>
          <a:prstGeom prst="rect">
            <a:avLst/>
          </a:prstGeom>
          <a:noFill/>
        </p:spPr>
        <p:txBody>
          <a:bodyPr wrap="none" rtlCol="0">
            <a:spAutoFit/>
          </a:bodyPr>
          <a:lstStyle/>
          <a:p>
            <a:r>
              <a:rPr kumimoji="1" lang="en-US" altLang="ja-JP" sz="1800" dirty="0"/>
              <a:t>Chair: David Marr (Qualcomm)</a:t>
            </a:r>
            <a:endParaRPr kumimoji="1" lang="ja-JP" altLang="en-US" sz="1800" dirty="0"/>
          </a:p>
        </p:txBody>
      </p:sp>
      <p:cxnSp>
        <p:nvCxnSpPr>
          <p:cNvPr id="21" name="直線コネクタ 20"/>
          <p:cNvCxnSpPr>
            <a:cxnSpLocks/>
          </p:cNvCxnSpPr>
          <p:nvPr/>
        </p:nvCxnSpPr>
        <p:spPr>
          <a:xfrm>
            <a:off x="958589" y="4761559"/>
            <a:ext cx="7090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cxnSpLocks/>
            <a:stCxn id="8" idx="2"/>
          </p:cNvCxnSpPr>
          <p:nvPr/>
        </p:nvCxnSpPr>
        <p:spPr>
          <a:xfrm>
            <a:off x="2534778" y="4148311"/>
            <a:ext cx="0" cy="6132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958589" y="4743749"/>
            <a:ext cx="1" cy="3600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8060307" y="4738341"/>
            <a:ext cx="0" cy="3600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289150" y="4738341"/>
            <a:ext cx="0" cy="355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a:stCxn id="8" idx="0"/>
          </p:cNvCxnSpPr>
          <p:nvPr/>
        </p:nvCxnSpPr>
        <p:spPr>
          <a:xfrm flipV="1">
            <a:off x="2534778" y="3211438"/>
            <a:ext cx="0" cy="360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stCxn id="9" idx="0"/>
          </p:cNvCxnSpPr>
          <p:nvPr/>
        </p:nvCxnSpPr>
        <p:spPr>
          <a:xfrm flipV="1">
            <a:off x="5703130" y="3211438"/>
            <a:ext cx="0" cy="360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2534778" y="3211438"/>
            <a:ext cx="31683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a:stCxn id="4" idx="2"/>
          </p:cNvCxnSpPr>
          <p:nvPr/>
        </p:nvCxnSpPr>
        <p:spPr>
          <a:xfrm>
            <a:off x="4118954" y="2420888"/>
            <a:ext cx="0" cy="790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a:off x="1696702" y="2680748"/>
            <a:ext cx="1736373" cy="369332"/>
          </a:xfrm>
          <a:prstGeom prst="rect">
            <a:avLst/>
          </a:prstGeom>
          <a:noFill/>
        </p:spPr>
        <p:txBody>
          <a:bodyPr wrap="none" rtlCol="0">
            <a:spAutoFit/>
          </a:bodyPr>
          <a:lstStyle/>
          <a:p>
            <a:r>
              <a:rPr kumimoji="1" lang="en-US" altLang="ja-JP" sz="1800" dirty="0"/>
              <a:t>Representative</a:t>
            </a:r>
          </a:p>
        </p:txBody>
      </p:sp>
      <p:sp>
        <p:nvSpPr>
          <p:cNvPr id="78" name="角丸四角形 77"/>
          <p:cNvSpPr/>
          <p:nvPr/>
        </p:nvSpPr>
        <p:spPr>
          <a:xfrm>
            <a:off x="56456" y="2001416"/>
            <a:ext cx="1742911" cy="6968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Platinum Member</a:t>
            </a:r>
            <a:endParaRPr kumimoji="1" lang="ja-JP" altLang="en-US" sz="1800" dirty="0">
              <a:solidFill>
                <a:schemeClr val="tx1"/>
              </a:solidFill>
            </a:endParaRPr>
          </a:p>
        </p:txBody>
      </p:sp>
      <p:cxnSp>
        <p:nvCxnSpPr>
          <p:cNvPr id="80" name="直線矢印コネクタ 79"/>
          <p:cNvCxnSpPr>
            <a:cxnSpLocks/>
            <a:stCxn id="78" idx="3"/>
            <a:endCxn id="4" idx="1"/>
          </p:cNvCxnSpPr>
          <p:nvPr/>
        </p:nvCxnSpPr>
        <p:spPr>
          <a:xfrm flipV="1">
            <a:off x="1799367" y="2132856"/>
            <a:ext cx="1023443" cy="216992"/>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cxnSpLocks/>
            <a:stCxn id="78" idx="3"/>
          </p:cNvCxnSpPr>
          <p:nvPr/>
        </p:nvCxnSpPr>
        <p:spPr>
          <a:xfrm>
            <a:off x="1799367" y="2349848"/>
            <a:ext cx="375371" cy="1222399"/>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cxnSpLocks/>
            <a:stCxn id="78" idx="3"/>
          </p:cNvCxnSpPr>
          <p:nvPr/>
        </p:nvCxnSpPr>
        <p:spPr>
          <a:xfrm>
            <a:off x="1799367" y="2349848"/>
            <a:ext cx="2607619" cy="1222399"/>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5" name="テキスト ボックス 94"/>
          <p:cNvSpPr txBox="1"/>
          <p:nvPr/>
        </p:nvSpPr>
        <p:spPr>
          <a:xfrm>
            <a:off x="5415098" y="1916832"/>
            <a:ext cx="3826689" cy="369332"/>
          </a:xfrm>
          <a:prstGeom prst="rect">
            <a:avLst/>
          </a:prstGeom>
          <a:noFill/>
        </p:spPr>
        <p:txBody>
          <a:bodyPr wrap="none" rtlCol="0">
            <a:spAutoFit/>
          </a:bodyPr>
          <a:lstStyle/>
          <a:p>
            <a:r>
              <a:rPr lang="en-US" altLang="ja-JP" sz="1800" dirty="0">
                <a:solidFill>
                  <a:schemeClr val="tx1"/>
                </a:solidFill>
              </a:rPr>
              <a:t>General Manager:</a:t>
            </a:r>
            <a:r>
              <a:rPr lang="ja-JP" altLang="en-US" sz="1800" dirty="0">
                <a:solidFill>
                  <a:schemeClr val="tx1"/>
                </a:solidFill>
              </a:rPr>
              <a:t> </a:t>
            </a:r>
            <a:r>
              <a:rPr lang="en-US" altLang="ja-JP" sz="1800" dirty="0">
                <a:solidFill>
                  <a:schemeClr val="tx1"/>
                </a:solidFill>
              </a:rPr>
              <a:t>Shane Coughlan</a:t>
            </a:r>
            <a:endParaRPr kumimoji="1" lang="ja-JP" altLang="en-US" sz="1800" dirty="0">
              <a:solidFill>
                <a:schemeClr val="tx1"/>
              </a:solidFill>
            </a:endParaRPr>
          </a:p>
        </p:txBody>
      </p:sp>
      <p:sp>
        <p:nvSpPr>
          <p:cNvPr id="26" name="正方形/長方形 25"/>
          <p:cNvSpPr/>
          <p:nvPr/>
        </p:nvSpPr>
        <p:spPr>
          <a:xfrm>
            <a:off x="7185248" y="5103788"/>
            <a:ext cx="1728192" cy="7014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Onboarding </a:t>
            </a:r>
          </a:p>
          <a:p>
            <a:pPr algn="ctr"/>
            <a:r>
              <a:rPr kumimoji="1" lang="en-US" altLang="ja-JP" sz="2000" dirty="0">
                <a:solidFill>
                  <a:schemeClr val="tx1"/>
                </a:solidFill>
              </a:rPr>
              <a:t>Work Team</a:t>
            </a:r>
            <a:endParaRPr kumimoji="1" lang="ja-JP" altLang="en-US" sz="2000" dirty="0">
              <a:solidFill>
                <a:schemeClr val="tx1"/>
              </a:solidFill>
            </a:endParaRPr>
          </a:p>
        </p:txBody>
      </p:sp>
      <p:cxnSp>
        <p:nvCxnSpPr>
          <p:cNvPr id="30" name="直線コネクタ 29"/>
          <p:cNvCxnSpPr/>
          <p:nvPr/>
        </p:nvCxnSpPr>
        <p:spPr>
          <a:xfrm flipV="1">
            <a:off x="5673081" y="4761559"/>
            <a:ext cx="0" cy="355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6999274" y="2843934"/>
            <a:ext cx="2753012" cy="1323439"/>
          </a:xfrm>
          <a:prstGeom prst="rect">
            <a:avLst/>
          </a:prstGeom>
        </p:spPr>
        <p:txBody>
          <a:bodyPr wrap="square">
            <a:spAutoFit/>
          </a:bodyPr>
          <a:lstStyle/>
          <a:p>
            <a:r>
              <a:rPr lang="en-US" altLang="ja-JP" sz="20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General Manager</a:t>
            </a:r>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Shane</a:t>
            </a:r>
            <a:r>
              <a:rPr lang="ja-JP" altLang="en-US" sz="20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さんの</a:t>
            </a:r>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もとで</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運営されています</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テキスト ボックス 31">
            <a:extLst>
              <a:ext uri="{FF2B5EF4-FFF2-40B4-BE49-F238E27FC236}">
                <a16:creationId xmlns:a16="http://schemas.microsoft.com/office/drawing/2014/main" id="{CE5B9E51-DBE6-402C-A9A7-3EC6DBA85495}"/>
              </a:ext>
            </a:extLst>
          </p:cNvPr>
          <p:cNvSpPr txBox="1"/>
          <p:nvPr/>
        </p:nvSpPr>
        <p:spPr>
          <a:xfrm>
            <a:off x="306727" y="5793662"/>
            <a:ext cx="1159292" cy="646331"/>
          </a:xfrm>
          <a:prstGeom prst="rect">
            <a:avLst/>
          </a:prstGeom>
          <a:noFill/>
        </p:spPr>
        <p:txBody>
          <a:bodyPr wrap="none" rtlCol="0">
            <a:spAutoFit/>
          </a:bodyPr>
          <a:lstStyle/>
          <a:p>
            <a:r>
              <a:rPr kumimoji="1" lang="en-US" altLang="ja-JP" sz="1800" dirty="0"/>
              <a:t>Chair: </a:t>
            </a:r>
          </a:p>
          <a:p>
            <a:r>
              <a:rPr kumimoji="1" lang="en-US" altLang="ja-JP" sz="1800" dirty="0"/>
              <a:t>Mark </a:t>
            </a:r>
            <a:r>
              <a:rPr kumimoji="1" lang="en-US" altLang="ja-JP" sz="1800" dirty="0" err="1"/>
              <a:t>Gisi</a:t>
            </a:r>
            <a:endParaRPr kumimoji="1" lang="ja-JP" altLang="en-US" sz="1800" dirty="0"/>
          </a:p>
        </p:txBody>
      </p:sp>
      <p:sp>
        <p:nvSpPr>
          <p:cNvPr id="33" name="テキスト ボックス 32">
            <a:extLst>
              <a:ext uri="{FF2B5EF4-FFF2-40B4-BE49-F238E27FC236}">
                <a16:creationId xmlns:a16="http://schemas.microsoft.com/office/drawing/2014/main" id="{95F4ED71-409B-4D9A-9689-A93981A942A0}"/>
              </a:ext>
            </a:extLst>
          </p:cNvPr>
          <p:cNvSpPr txBox="1"/>
          <p:nvPr/>
        </p:nvSpPr>
        <p:spPr>
          <a:xfrm>
            <a:off x="2409503" y="5793661"/>
            <a:ext cx="2133918" cy="646331"/>
          </a:xfrm>
          <a:prstGeom prst="rect">
            <a:avLst/>
          </a:prstGeom>
          <a:noFill/>
        </p:spPr>
        <p:txBody>
          <a:bodyPr wrap="none" rtlCol="0">
            <a:spAutoFit/>
          </a:bodyPr>
          <a:lstStyle/>
          <a:p>
            <a:r>
              <a:rPr kumimoji="1" lang="en-US" altLang="ja-JP" sz="1800" dirty="0"/>
              <a:t>Chair: </a:t>
            </a:r>
          </a:p>
          <a:p>
            <a:r>
              <a:rPr kumimoji="1" lang="en-US" altLang="ja-JP" sz="1800" dirty="0"/>
              <a:t>Miriam </a:t>
            </a:r>
            <a:r>
              <a:rPr kumimoji="1" lang="en-US" altLang="ja-JP" sz="1800" dirty="0" err="1"/>
              <a:t>Ballhausen</a:t>
            </a:r>
            <a:endParaRPr kumimoji="1" lang="ja-JP" altLang="en-US" sz="1800" dirty="0"/>
          </a:p>
        </p:txBody>
      </p:sp>
      <p:sp>
        <p:nvSpPr>
          <p:cNvPr id="34" name="テキスト ボックス 33">
            <a:extLst>
              <a:ext uri="{FF2B5EF4-FFF2-40B4-BE49-F238E27FC236}">
                <a16:creationId xmlns:a16="http://schemas.microsoft.com/office/drawing/2014/main" id="{C24F9C38-4CD8-4472-811F-B96820A7B5E0}"/>
              </a:ext>
            </a:extLst>
          </p:cNvPr>
          <p:cNvSpPr txBox="1"/>
          <p:nvPr/>
        </p:nvSpPr>
        <p:spPr>
          <a:xfrm>
            <a:off x="4854959" y="5792449"/>
            <a:ext cx="1697901" cy="646331"/>
          </a:xfrm>
          <a:prstGeom prst="rect">
            <a:avLst/>
          </a:prstGeom>
          <a:noFill/>
        </p:spPr>
        <p:txBody>
          <a:bodyPr wrap="none" rtlCol="0">
            <a:spAutoFit/>
          </a:bodyPr>
          <a:lstStyle/>
          <a:p>
            <a:r>
              <a:rPr kumimoji="1" lang="en-US" altLang="ja-JP" sz="1800" dirty="0"/>
              <a:t>Chair: </a:t>
            </a:r>
          </a:p>
          <a:p>
            <a:r>
              <a:rPr kumimoji="1" lang="en-US" altLang="ja-JP" sz="1800" dirty="0" err="1"/>
              <a:t>Alexios</a:t>
            </a:r>
            <a:r>
              <a:rPr kumimoji="1" lang="en-US" altLang="ja-JP" sz="1800" dirty="0"/>
              <a:t> </a:t>
            </a:r>
            <a:r>
              <a:rPr kumimoji="1" lang="en-US" altLang="ja-JP" sz="1800" dirty="0" err="1"/>
              <a:t>Zavras</a:t>
            </a:r>
            <a:endParaRPr kumimoji="1" lang="ja-JP" altLang="en-US" sz="1800" dirty="0"/>
          </a:p>
        </p:txBody>
      </p:sp>
      <p:sp>
        <p:nvSpPr>
          <p:cNvPr id="35" name="テキスト ボックス 34">
            <a:extLst>
              <a:ext uri="{FF2B5EF4-FFF2-40B4-BE49-F238E27FC236}">
                <a16:creationId xmlns:a16="http://schemas.microsoft.com/office/drawing/2014/main" id="{68F21AB3-3473-4AD0-9447-48CBDB9885D9}"/>
              </a:ext>
            </a:extLst>
          </p:cNvPr>
          <p:cNvSpPr txBox="1"/>
          <p:nvPr/>
        </p:nvSpPr>
        <p:spPr>
          <a:xfrm>
            <a:off x="7228494" y="5792449"/>
            <a:ext cx="1903085" cy="646331"/>
          </a:xfrm>
          <a:prstGeom prst="rect">
            <a:avLst/>
          </a:prstGeom>
          <a:noFill/>
        </p:spPr>
        <p:txBody>
          <a:bodyPr wrap="none" rtlCol="0">
            <a:spAutoFit/>
          </a:bodyPr>
          <a:lstStyle/>
          <a:p>
            <a:r>
              <a:rPr kumimoji="1" lang="en-US" altLang="ja-JP" sz="1800" dirty="0"/>
              <a:t>Chair: </a:t>
            </a:r>
          </a:p>
          <a:p>
            <a:r>
              <a:rPr kumimoji="1" lang="en-US" altLang="ja-JP" sz="1800" dirty="0"/>
              <a:t>Nathan </a:t>
            </a:r>
            <a:r>
              <a:rPr kumimoji="1" lang="en-US" altLang="ja-JP" sz="1800" dirty="0" err="1"/>
              <a:t>Kumagai</a:t>
            </a:r>
            <a:endParaRPr kumimoji="1" lang="ja-JP" altLang="en-US" sz="1800" dirty="0"/>
          </a:p>
        </p:txBody>
      </p:sp>
    </p:spTree>
    <p:extLst>
      <p:ext uri="{BB962C8B-B14F-4D97-AF65-F5344CB8AC3E}">
        <p14:creationId xmlns:p14="http://schemas.microsoft.com/office/powerpoint/2010/main" val="1705440203"/>
      </p:ext>
    </p:extLst>
  </p:cSld>
  <p:clrMapOvr>
    <a:masterClrMapping/>
  </p:clrMapOvr>
</p:sld>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3052</TotalTime>
  <Words>881</Words>
  <Application>Microsoft Office PowerPoint</Application>
  <PresentationFormat>A4 210 x 297 mm</PresentationFormat>
  <Paragraphs>181</Paragraphs>
  <Slides>15</Slides>
  <Notes>13</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15</vt:i4>
      </vt:variant>
    </vt:vector>
  </HeadingPairs>
  <TitlesOfParts>
    <vt:vector size="24" baseType="lpstr">
      <vt:lpstr>Roboto Medium</vt:lpstr>
      <vt:lpstr>Roboto Condensed</vt:lpstr>
      <vt:lpstr>Roboto</vt:lpstr>
      <vt:lpstr>Wingdings</vt:lpstr>
      <vt:lpstr>Arial</vt:lpstr>
      <vt:lpstr>メイリオ</vt:lpstr>
      <vt:lpstr>ＭＳ Ｐゴシック</vt:lpstr>
      <vt:lpstr>Meiryo UI</vt:lpstr>
      <vt:lpstr>Clarity</vt:lpstr>
      <vt:lpstr>Japan WG</vt:lpstr>
      <vt:lpstr>独占禁止法順守ポリシー (Antitrust Policy)</vt:lpstr>
      <vt:lpstr>写真撮影および広報目的での使用の許可ご確認</vt:lpstr>
      <vt:lpstr>OpenChainプロジェクトの紹介</vt:lpstr>
      <vt:lpstr>OpenChain Projectとは？</vt:lpstr>
      <vt:lpstr>OpenChain Projectの目的</vt:lpstr>
      <vt:lpstr>3本の柱</vt:lpstr>
      <vt:lpstr>プロジェクトの会員資格</vt:lpstr>
      <vt:lpstr>ボード会議、委員会、ワークチーム</vt:lpstr>
      <vt:lpstr>OpenChain Japan Work Group</vt:lpstr>
      <vt:lpstr>OpenChain Japan WG設立</vt:lpstr>
      <vt:lpstr>Japan WG 会合</vt:lpstr>
      <vt:lpstr>サブグループ活動 / SWG</vt:lpstr>
      <vt:lpstr>OpenChain Japan WG ML</vt:lpstr>
      <vt:lpstr>OpenChain Japan WG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CURRICULUM</dc:title>
  <dc:creator>今田律夫 / IMADA，NOBUO</dc:creator>
  <cp:lastModifiedBy>Fukuchi, Hiroyuki (Sony)</cp:lastModifiedBy>
  <cp:revision>188</cp:revision>
  <dcterms:modified xsi:type="dcterms:W3CDTF">2019-07-02T05:58:54Z</dcterms:modified>
</cp:coreProperties>
</file>